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sldIdLst>
    <p:sldId id="256" r:id="rId2"/>
    <p:sldId id="260" r:id="rId3"/>
    <p:sldId id="277" r:id="rId4"/>
    <p:sldId id="278" r:id="rId5"/>
    <p:sldId id="279" r:id="rId6"/>
    <p:sldId id="292" r:id="rId7"/>
    <p:sldId id="293" r:id="rId8"/>
    <p:sldId id="280" r:id="rId9"/>
    <p:sldId id="281" r:id="rId10"/>
    <p:sldId id="282" r:id="rId11"/>
    <p:sldId id="283" r:id="rId12"/>
    <p:sldId id="393" r:id="rId13"/>
    <p:sldId id="396" r:id="rId14"/>
    <p:sldId id="286" r:id="rId15"/>
    <p:sldId id="287" r:id="rId16"/>
    <p:sldId id="288" r:id="rId17"/>
    <p:sldId id="289" r:id="rId18"/>
    <p:sldId id="290" r:id="rId19"/>
    <p:sldId id="291" r:id="rId20"/>
    <p:sldId id="294" r:id="rId21"/>
    <p:sldId id="295" r:id="rId22"/>
    <p:sldId id="296" r:id="rId23"/>
    <p:sldId id="297" r:id="rId24"/>
    <p:sldId id="298" r:id="rId25"/>
    <p:sldId id="299" r:id="rId26"/>
    <p:sldId id="300" r:id="rId27"/>
    <p:sldId id="391" r:id="rId28"/>
    <p:sldId id="390" r:id="rId29"/>
    <p:sldId id="302" r:id="rId30"/>
    <p:sldId id="392" r:id="rId31"/>
    <p:sldId id="397" r:id="rId32"/>
    <p:sldId id="303" r:id="rId33"/>
    <p:sldId id="304" r:id="rId34"/>
    <p:sldId id="307" r:id="rId35"/>
    <p:sldId id="308" r:id="rId36"/>
    <p:sldId id="309" r:id="rId37"/>
    <p:sldId id="310" r:id="rId38"/>
    <p:sldId id="311" r:id="rId39"/>
    <p:sldId id="313" r:id="rId40"/>
    <p:sldId id="314" r:id="rId41"/>
    <p:sldId id="315" r:id="rId42"/>
    <p:sldId id="316" r:id="rId43"/>
    <p:sldId id="317" r:id="rId44"/>
    <p:sldId id="349" r:id="rId45"/>
    <p:sldId id="398"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32" r:id="rId59"/>
    <p:sldId id="333" r:id="rId60"/>
    <p:sldId id="334" r:id="rId61"/>
    <p:sldId id="335" r:id="rId62"/>
    <p:sldId id="336" r:id="rId63"/>
    <p:sldId id="337" r:id="rId64"/>
    <p:sldId id="338" r:id="rId65"/>
    <p:sldId id="339" r:id="rId66"/>
    <p:sldId id="340" r:id="rId67"/>
    <p:sldId id="341" r:id="rId68"/>
    <p:sldId id="342" r:id="rId69"/>
    <p:sldId id="343" r:id="rId70"/>
    <p:sldId id="344" r:id="rId71"/>
    <p:sldId id="345" r:id="rId72"/>
    <p:sldId id="346" r:id="rId73"/>
    <p:sldId id="347" r:id="rId74"/>
    <p:sldId id="348" r:id="rId75"/>
    <p:sldId id="350" r:id="rId76"/>
    <p:sldId id="351" r:id="rId77"/>
    <p:sldId id="352" r:id="rId78"/>
    <p:sldId id="353" r:id="rId79"/>
    <p:sldId id="354" r:id="rId80"/>
    <p:sldId id="355" r:id="rId81"/>
    <p:sldId id="357" r:id="rId82"/>
    <p:sldId id="358" r:id="rId83"/>
    <p:sldId id="360" r:id="rId84"/>
    <p:sldId id="364" r:id="rId85"/>
    <p:sldId id="365" r:id="rId86"/>
    <p:sldId id="366" r:id="rId87"/>
    <p:sldId id="367" r:id="rId88"/>
    <p:sldId id="368" r:id="rId89"/>
    <p:sldId id="369" r:id="rId90"/>
    <p:sldId id="370" r:id="rId91"/>
    <p:sldId id="371" r:id="rId92"/>
    <p:sldId id="372" r:id="rId93"/>
    <p:sldId id="375" r:id="rId94"/>
    <p:sldId id="376" r:id="rId95"/>
    <p:sldId id="377" r:id="rId96"/>
    <p:sldId id="378" r:id="rId97"/>
    <p:sldId id="379" r:id="rId98"/>
    <p:sldId id="388" r:id="rId99"/>
    <p:sldId id="389" r:id="rId100"/>
    <p:sldId id="261"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5" autoAdjust="0"/>
    <p:restoredTop sz="94660"/>
  </p:normalViewPr>
  <p:slideViewPr>
    <p:cSldViewPr>
      <p:cViewPr varScale="1">
        <p:scale>
          <a:sx n="67" d="100"/>
          <a:sy n="67" d="100"/>
        </p:scale>
        <p:origin x="52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BB751-01EA-44FB-BD0F-F69C81F76A3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FB46BD0-588F-4AA7-A5C6-2D3829B020CB}">
      <dgm:prSet phldrT="[Text]"/>
      <dgm:spPr/>
      <dgm:t>
        <a:bodyPr/>
        <a:lstStyle/>
        <a:p>
          <a:r>
            <a:rPr lang="en-US" dirty="0" smtClean="0"/>
            <a:t>Federal Seed Act</a:t>
          </a:r>
          <a:endParaRPr lang="en-US" dirty="0"/>
        </a:p>
      </dgm:t>
    </dgm:pt>
    <dgm:pt modelId="{E1AE6B0E-0D7E-4A71-A43D-B37BD99908FC}" type="parTrans" cxnId="{0416B4CF-AA10-4EBD-8B81-F46BBBB79B3F}">
      <dgm:prSet/>
      <dgm:spPr/>
      <dgm:t>
        <a:bodyPr/>
        <a:lstStyle/>
        <a:p>
          <a:endParaRPr lang="en-US"/>
        </a:p>
      </dgm:t>
    </dgm:pt>
    <dgm:pt modelId="{5494959C-931D-4D3B-A258-070BF177E7CE}" type="sibTrans" cxnId="{0416B4CF-AA10-4EBD-8B81-F46BBBB79B3F}">
      <dgm:prSet/>
      <dgm:spPr/>
      <dgm:t>
        <a:bodyPr/>
        <a:lstStyle/>
        <a:p>
          <a:endParaRPr lang="en-US"/>
        </a:p>
      </dgm:t>
    </dgm:pt>
    <dgm:pt modelId="{ED349338-93F5-409E-9674-1934D203DFA2}">
      <dgm:prSet phldrT="[Text]"/>
      <dgm:spPr/>
      <dgm:t>
        <a:bodyPr/>
        <a:lstStyle/>
        <a:p>
          <a:r>
            <a:rPr lang="en-US" dirty="0" smtClean="0"/>
            <a:t>Contaminants</a:t>
          </a:r>
          <a:endParaRPr lang="en-US" dirty="0"/>
        </a:p>
      </dgm:t>
    </dgm:pt>
    <dgm:pt modelId="{9D61F202-12EC-48A9-938E-AAC39623B6EB}" type="parTrans" cxnId="{72F857FE-5318-4BFE-BB3C-6368FE0AA91D}">
      <dgm:prSet/>
      <dgm:spPr/>
      <dgm:t>
        <a:bodyPr/>
        <a:lstStyle/>
        <a:p>
          <a:endParaRPr lang="en-US"/>
        </a:p>
      </dgm:t>
    </dgm:pt>
    <dgm:pt modelId="{0249203E-4FBC-4E2C-838A-84F526BAE268}" type="sibTrans" cxnId="{72F857FE-5318-4BFE-BB3C-6368FE0AA91D}">
      <dgm:prSet/>
      <dgm:spPr/>
      <dgm:t>
        <a:bodyPr/>
        <a:lstStyle/>
        <a:p>
          <a:endParaRPr lang="en-US"/>
        </a:p>
      </dgm:t>
    </dgm:pt>
    <dgm:pt modelId="{467443FE-E415-441F-AC12-B0272F58A583}">
      <dgm:prSet phldrT="[Text]"/>
      <dgm:spPr/>
      <dgm:t>
        <a:bodyPr/>
        <a:lstStyle/>
        <a:p>
          <a:r>
            <a:rPr lang="en-US" dirty="0" smtClean="0"/>
            <a:t>Labeling</a:t>
          </a:r>
          <a:endParaRPr lang="en-US" dirty="0"/>
        </a:p>
      </dgm:t>
    </dgm:pt>
    <dgm:pt modelId="{5017675E-58C1-4ED0-97A8-947F5B9EA34A}" type="parTrans" cxnId="{32E08F11-D491-44D4-A233-01BC276E1F04}">
      <dgm:prSet/>
      <dgm:spPr/>
      <dgm:t>
        <a:bodyPr/>
        <a:lstStyle/>
        <a:p>
          <a:endParaRPr lang="en-US"/>
        </a:p>
      </dgm:t>
    </dgm:pt>
    <dgm:pt modelId="{9B3D94B9-6A7B-432D-A3DD-5F30CFDA09DF}" type="sibTrans" cxnId="{32E08F11-D491-44D4-A233-01BC276E1F04}">
      <dgm:prSet/>
      <dgm:spPr/>
      <dgm:t>
        <a:bodyPr/>
        <a:lstStyle/>
        <a:p>
          <a:endParaRPr lang="en-US"/>
        </a:p>
      </dgm:t>
    </dgm:pt>
    <dgm:pt modelId="{63204B4A-E560-4BDD-A1AD-89D4D3064AD8}">
      <dgm:prSet phldrT="[Text]"/>
      <dgm:spPr/>
      <dgm:t>
        <a:bodyPr/>
        <a:lstStyle/>
        <a:p>
          <a:r>
            <a:rPr lang="en-US" dirty="0" smtClean="0"/>
            <a:t>Purity</a:t>
          </a:r>
          <a:endParaRPr lang="en-US" dirty="0"/>
        </a:p>
      </dgm:t>
    </dgm:pt>
    <dgm:pt modelId="{DC2715AE-67D6-4248-9573-AF9533BEDF9A}" type="sibTrans" cxnId="{96046AF9-FE34-45AE-99F5-4038A3B2CA7D}">
      <dgm:prSet/>
      <dgm:spPr/>
      <dgm:t>
        <a:bodyPr/>
        <a:lstStyle/>
        <a:p>
          <a:endParaRPr lang="en-US"/>
        </a:p>
      </dgm:t>
    </dgm:pt>
    <dgm:pt modelId="{229C0892-4DCD-449A-BBC8-3493910A82E2}" type="parTrans" cxnId="{96046AF9-FE34-45AE-99F5-4038A3B2CA7D}">
      <dgm:prSet/>
      <dgm:spPr/>
      <dgm:t>
        <a:bodyPr/>
        <a:lstStyle/>
        <a:p>
          <a:endParaRPr lang="en-US"/>
        </a:p>
      </dgm:t>
    </dgm:pt>
    <dgm:pt modelId="{992D3AFF-896E-4843-87E5-D1841690D584}" type="pres">
      <dgm:prSet presAssocID="{1C7BB751-01EA-44FB-BD0F-F69C81F76A36}" presName="cycle" presStyleCnt="0">
        <dgm:presLayoutVars>
          <dgm:chMax val="1"/>
          <dgm:dir/>
          <dgm:animLvl val="ctr"/>
          <dgm:resizeHandles val="exact"/>
        </dgm:presLayoutVars>
      </dgm:prSet>
      <dgm:spPr/>
      <dgm:t>
        <a:bodyPr/>
        <a:lstStyle/>
        <a:p>
          <a:endParaRPr lang="en-US"/>
        </a:p>
      </dgm:t>
    </dgm:pt>
    <dgm:pt modelId="{44AED00C-71A4-4ECB-AF7C-BA43D4D76274}" type="pres">
      <dgm:prSet presAssocID="{5FB46BD0-588F-4AA7-A5C6-2D3829B020CB}" presName="centerShape" presStyleLbl="node0" presStyleIdx="0" presStyleCnt="1"/>
      <dgm:spPr/>
      <dgm:t>
        <a:bodyPr/>
        <a:lstStyle/>
        <a:p>
          <a:endParaRPr lang="en-US"/>
        </a:p>
      </dgm:t>
    </dgm:pt>
    <dgm:pt modelId="{B8FC4352-9964-4354-AFC9-0CC90D415B62}" type="pres">
      <dgm:prSet presAssocID="{229C0892-4DCD-449A-BBC8-3493910A82E2}" presName="parTrans" presStyleLbl="bgSibTrans2D1" presStyleIdx="0" presStyleCnt="3"/>
      <dgm:spPr/>
      <dgm:t>
        <a:bodyPr/>
        <a:lstStyle/>
        <a:p>
          <a:endParaRPr lang="en-US"/>
        </a:p>
      </dgm:t>
    </dgm:pt>
    <dgm:pt modelId="{F0156B64-96C9-4956-AABF-30EA974B3E7C}" type="pres">
      <dgm:prSet presAssocID="{63204B4A-E560-4BDD-A1AD-89D4D3064AD8}" presName="node" presStyleLbl="node1" presStyleIdx="0" presStyleCnt="3">
        <dgm:presLayoutVars>
          <dgm:bulletEnabled val="1"/>
        </dgm:presLayoutVars>
      </dgm:prSet>
      <dgm:spPr/>
      <dgm:t>
        <a:bodyPr/>
        <a:lstStyle/>
        <a:p>
          <a:endParaRPr lang="en-US"/>
        </a:p>
      </dgm:t>
    </dgm:pt>
    <dgm:pt modelId="{D4B58E97-8C15-4BCF-B8D0-929549FEDFAA}" type="pres">
      <dgm:prSet presAssocID="{9D61F202-12EC-48A9-938E-AAC39623B6EB}" presName="parTrans" presStyleLbl="bgSibTrans2D1" presStyleIdx="1" presStyleCnt="3"/>
      <dgm:spPr/>
      <dgm:t>
        <a:bodyPr/>
        <a:lstStyle/>
        <a:p>
          <a:endParaRPr lang="en-US"/>
        </a:p>
      </dgm:t>
    </dgm:pt>
    <dgm:pt modelId="{95435FA8-876D-4FA7-99FB-689FA43151BE}" type="pres">
      <dgm:prSet presAssocID="{ED349338-93F5-409E-9674-1934D203DFA2}" presName="node" presStyleLbl="node1" presStyleIdx="1" presStyleCnt="3">
        <dgm:presLayoutVars>
          <dgm:bulletEnabled val="1"/>
        </dgm:presLayoutVars>
      </dgm:prSet>
      <dgm:spPr/>
      <dgm:t>
        <a:bodyPr/>
        <a:lstStyle/>
        <a:p>
          <a:endParaRPr lang="en-US"/>
        </a:p>
      </dgm:t>
    </dgm:pt>
    <dgm:pt modelId="{364526A8-5218-4D39-AA1F-408EB41D8B4E}" type="pres">
      <dgm:prSet presAssocID="{5017675E-58C1-4ED0-97A8-947F5B9EA34A}" presName="parTrans" presStyleLbl="bgSibTrans2D1" presStyleIdx="2" presStyleCnt="3"/>
      <dgm:spPr/>
      <dgm:t>
        <a:bodyPr/>
        <a:lstStyle/>
        <a:p>
          <a:endParaRPr lang="en-US"/>
        </a:p>
      </dgm:t>
    </dgm:pt>
    <dgm:pt modelId="{F777BC30-BCDF-4CED-BD1C-46944E630A2E}" type="pres">
      <dgm:prSet presAssocID="{467443FE-E415-441F-AC12-B0272F58A583}" presName="node" presStyleLbl="node1" presStyleIdx="2" presStyleCnt="3">
        <dgm:presLayoutVars>
          <dgm:bulletEnabled val="1"/>
        </dgm:presLayoutVars>
      </dgm:prSet>
      <dgm:spPr/>
      <dgm:t>
        <a:bodyPr/>
        <a:lstStyle/>
        <a:p>
          <a:endParaRPr lang="en-US"/>
        </a:p>
      </dgm:t>
    </dgm:pt>
  </dgm:ptLst>
  <dgm:cxnLst>
    <dgm:cxn modelId="{72F857FE-5318-4BFE-BB3C-6368FE0AA91D}" srcId="{5FB46BD0-588F-4AA7-A5C6-2D3829B020CB}" destId="{ED349338-93F5-409E-9674-1934D203DFA2}" srcOrd="1" destOrd="0" parTransId="{9D61F202-12EC-48A9-938E-AAC39623B6EB}" sibTransId="{0249203E-4FBC-4E2C-838A-84F526BAE268}"/>
    <dgm:cxn modelId="{7D9E6EC3-A0CA-42D6-AA14-4CB139D821D1}" type="presOf" srcId="{229C0892-4DCD-449A-BBC8-3493910A82E2}" destId="{B8FC4352-9964-4354-AFC9-0CC90D415B62}" srcOrd="0" destOrd="0" presId="urn:microsoft.com/office/officeart/2005/8/layout/radial4"/>
    <dgm:cxn modelId="{6530EFF3-AE42-406D-A774-E8A32908BFA4}" type="presOf" srcId="{9D61F202-12EC-48A9-938E-AAC39623B6EB}" destId="{D4B58E97-8C15-4BCF-B8D0-929549FEDFAA}" srcOrd="0" destOrd="0" presId="urn:microsoft.com/office/officeart/2005/8/layout/radial4"/>
    <dgm:cxn modelId="{96046AF9-FE34-45AE-99F5-4038A3B2CA7D}" srcId="{5FB46BD0-588F-4AA7-A5C6-2D3829B020CB}" destId="{63204B4A-E560-4BDD-A1AD-89D4D3064AD8}" srcOrd="0" destOrd="0" parTransId="{229C0892-4DCD-449A-BBC8-3493910A82E2}" sibTransId="{DC2715AE-67D6-4248-9573-AF9533BEDF9A}"/>
    <dgm:cxn modelId="{1723A343-88F2-430E-9784-12A4F86B1280}" type="presOf" srcId="{ED349338-93F5-409E-9674-1934D203DFA2}" destId="{95435FA8-876D-4FA7-99FB-689FA43151BE}" srcOrd="0" destOrd="0" presId="urn:microsoft.com/office/officeart/2005/8/layout/radial4"/>
    <dgm:cxn modelId="{CB9684C4-259B-4253-8CBF-550BB4D256AA}" type="presOf" srcId="{467443FE-E415-441F-AC12-B0272F58A583}" destId="{F777BC30-BCDF-4CED-BD1C-46944E630A2E}" srcOrd="0" destOrd="0" presId="urn:microsoft.com/office/officeart/2005/8/layout/radial4"/>
    <dgm:cxn modelId="{8BDEABE1-1392-4135-8681-940B7B7D0A95}" type="presOf" srcId="{63204B4A-E560-4BDD-A1AD-89D4D3064AD8}" destId="{F0156B64-96C9-4956-AABF-30EA974B3E7C}" srcOrd="0" destOrd="0" presId="urn:microsoft.com/office/officeart/2005/8/layout/radial4"/>
    <dgm:cxn modelId="{32E08F11-D491-44D4-A233-01BC276E1F04}" srcId="{5FB46BD0-588F-4AA7-A5C6-2D3829B020CB}" destId="{467443FE-E415-441F-AC12-B0272F58A583}" srcOrd="2" destOrd="0" parTransId="{5017675E-58C1-4ED0-97A8-947F5B9EA34A}" sibTransId="{9B3D94B9-6A7B-432D-A3DD-5F30CFDA09DF}"/>
    <dgm:cxn modelId="{2B6C7417-F64A-4E51-9D59-1FA02BCAF73D}" type="presOf" srcId="{5017675E-58C1-4ED0-97A8-947F5B9EA34A}" destId="{364526A8-5218-4D39-AA1F-408EB41D8B4E}" srcOrd="0" destOrd="0" presId="urn:microsoft.com/office/officeart/2005/8/layout/radial4"/>
    <dgm:cxn modelId="{298EF522-E008-47C9-89C3-9A69201F166A}" type="presOf" srcId="{5FB46BD0-588F-4AA7-A5C6-2D3829B020CB}" destId="{44AED00C-71A4-4ECB-AF7C-BA43D4D76274}" srcOrd="0" destOrd="0" presId="urn:microsoft.com/office/officeart/2005/8/layout/radial4"/>
    <dgm:cxn modelId="{2187AAC8-644A-4E0A-9199-B250FBCCED64}" type="presOf" srcId="{1C7BB751-01EA-44FB-BD0F-F69C81F76A36}" destId="{992D3AFF-896E-4843-87E5-D1841690D584}" srcOrd="0" destOrd="0" presId="urn:microsoft.com/office/officeart/2005/8/layout/radial4"/>
    <dgm:cxn modelId="{0416B4CF-AA10-4EBD-8B81-F46BBBB79B3F}" srcId="{1C7BB751-01EA-44FB-BD0F-F69C81F76A36}" destId="{5FB46BD0-588F-4AA7-A5C6-2D3829B020CB}" srcOrd="0" destOrd="0" parTransId="{E1AE6B0E-0D7E-4A71-A43D-B37BD99908FC}" sibTransId="{5494959C-931D-4D3B-A258-070BF177E7CE}"/>
    <dgm:cxn modelId="{09953FAF-1BCE-410E-A121-CC2592EC5807}" type="presParOf" srcId="{992D3AFF-896E-4843-87E5-D1841690D584}" destId="{44AED00C-71A4-4ECB-AF7C-BA43D4D76274}" srcOrd="0" destOrd="0" presId="urn:microsoft.com/office/officeart/2005/8/layout/radial4"/>
    <dgm:cxn modelId="{5DD42A2F-F252-4D71-A65B-2D46EBE8EF5C}" type="presParOf" srcId="{992D3AFF-896E-4843-87E5-D1841690D584}" destId="{B8FC4352-9964-4354-AFC9-0CC90D415B62}" srcOrd="1" destOrd="0" presId="urn:microsoft.com/office/officeart/2005/8/layout/radial4"/>
    <dgm:cxn modelId="{D3143C76-757D-470B-89C7-8CB824D9E1CF}" type="presParOf" srcId="{992D3AFF-896E-4843-87E5-D1841690D584}" destId="{F0156B64-96C9-4956-AABF-30EA974B3E7C}" srcOrd="2" destOrd="0" presId="urn:microsoft.com/office/officeart/2005/8/layout/radial4"/>
    <dgm:cxn modelId="{CCF4D37D-D5DB-49F3-BEB5-8C4E2A9250C1}" type="presParOf" srcId="{992D3AFF-896E-4843-87E5-D1841690D584}" destId="{D4B58E97-8C15-4BCF-B8D0-929549FEDFAA}" srcOrd="3" destOrd="0" presId="urn:microsoft.com/office/officeart/2005/8/layout/radial4"/>
    <dgm:cxn modelId="{345F2266-A39E-4C5B-A98D-4E1DFB6145A1}" type="presParOf" srcId="{992D3AFF-896E-4843-87E5-D1841690D584}" destId="{95435FA8-876D-4FA7-99FB-689FA43151BE}" srcOrd="4" destOrd="0" presId="urn:microsoft.com/office/officeart/2005/8/layout/radial4"/>
    <dgm:cxn modelId="{457D5019-92EE-4EBC-8E51-55559E251BF0}" type="presParOf" srcId="{992D3AFF-896E-4843-87E5-D1841690D584}" destId="{364526A8-5218-4D39-AA1F-408EB41D8B4E}" srcOrd="5" destOrd="0" presId="urn:microsoft.com/office/officeart/2005/8/layout/radial4"/>
    <dgm:cxn modelId="{5A3591DC-0583-47E0-8CD0-CA3195FF0EFF}" type="presParOf" srcId="{992D3AFF-896E-4843-87E5-D1841690D584}" destId="{F777BC30-BCDF-4CED-BD1C-46944E630A2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3522C7-B931-43D3-8C9D-9ADF9CD396E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B6FDCFE-D6CB-438F-BB79-3375D2EA80A2}">
      <dgm:prSet phldrT="[Text]"/>
      <dgm:spPr/>
      <dgm:t>
        <a:bodyPr/>
        <a:lstStyle/>
        <a:p>
          <a:r>
            <a:rPr lang="en-US" dirty="0" smtClean="0"/>
            <a:t>Q37</a:t>
          </a:r>
          <a:endParaRPr lang="en-US" dirty="0"/>
        </a:p>
      </dgm:t>
    </dgm:pt>
    <dgm:pt modelId="{99A84E80-2677-4909-A078-947CD0C0C783}" type="parTrans" cxnId="{190334B4-B88B-4A5A-89D3-D3864FEEFCAB}">
      <dgm:prSet/>
      <dgm:spPr/>
      <dgm:t>
        <a:bodyPr/>
        <a:lstStyle/>
        <a:p>
          <a:endParaRPr lang="en-US"/>
        </a:p>
      </dgm:t>
    </dgm:pt>
    <dgm:pt modelId="{0633656D-94AE-45A8-9579-B45A147C155D}" type="sibTrans" cxnId="{190334B4-B88B-4A5A-89D3-D3864FEEFCAB}">
      <dgm:prSet/>
      <dgm:spPr/>
      <dgm:t>
        <a:bodyPr/>
        <a:lstStyle/>
        <a:p>
          <a:endParaRPr lang="en-US"/>
        </a:p>
      </dgm:t>
    </dgm:pt>
    <dgm:pt modelId="{C8D083FB-88CC-4F5A-87A6-7C68D71E29F6}">
      <dgm:prSet phldrT="[Text]"/>
      <dgm:spPr/>
      <dgm:t>
        <a:bodyPr/>
        <a:lstStyle/>
        <a:p>
          <a:r>
            <a:rPr lang="en-US" dirty="0" smtClean="0"/>
            <a:t>Allow entry unless demonstrated risk</a:t>
          </a:r>
          <a:endParaRPr lang="en-US" dirty="0"/>
        </a:p>
      </dgm:t>
    </dgm:pt>
    <dgm:pt modelId="{BA7BF1A7-4441-4159-AF71-5E90DE66DAA0}" type="parTrans" cxnId="{4C1F28B9-29E2-4E39-AEE5-EC4EA85F586C}">
      <dgm:prSet/>
      <dgm:spPr/>
      <dgm:t>
        <a:bodyPr/>
        <a:lstStyle/>
        <a:p>
          <a:endParaRPr lang="en-US"/>
        </a:p>
      </dgm:t>
    </dgm:pt>
    <dgm:pt modelId="{D5DF53AE-3E0A-4944-BF76-8DD051992AB5}" type="sibTrans" cxnId="{4C1F28B9-29E2-4E39-AEE5-EC4EA85F586C}">
      <dgm:prSet/>
      <dgm:spPr/>
      <dgm:t>
        <a:bodyPr/>
        <a:lstStyle/>
        <a:p>
          <a:endParaRPr lang="en-US"/>
        </a:p>
      </dgm:t>
    </dgm:pt>
    <dgm:pt modelId="{87814ACF-CEAB-4A3A-9921-390AEE7D4F13}">
      <dgm:prSet phldrT="[Text]"/>
      <dgm:spPr/>
      <dgm:t>
        <a:bodyPr/>
        <a:lstStyle/>
        <a:p>
          <a:r>
            <a:rPr lang="en-US" dirty="0" smtClean="0"/>
            <a:t>Regulates propagative Material</a:t>
          </a:r>
          <a:endParaRPr lang="en-US" dirty="0"/>
        </a:p>
      </dgm:t>
    </dgm:pt>
    <dgm:pt modelId="{2CCD79F2-11EF-4694-A122-0AC967C87FA7}" type="parTrans" cxnId="{B4A132BF-475D-4AB4-87B9-BFCC713C5A5D}">
      <dgm:prSet/>
      <dgm:spPr/>
      <dgm:t>
        <a:bodyPr/>
        <a:lstStyle/>
        <a:p>
          <a:endParaRPr lang="en-US"/>
        </a:p>
      </dgm:t>
    </dgm:pt>
    <dgm:pt modelId="{E9E2BB79-5BD6-4A2F-9632-6A7F0ADC66E5}" type="sibTrans" cxnId="{B4A132BF-475D-4AB4-87B9-BFCC713C5A5D}">
      <dgm:prSet/>
      <dgm:spPr/>
      <dgm:t>
        <a:bodyPr/>
        <a:lstStyle/>
        <a:p>
          <a:endParaRPr lang="en-US"/>
        </a:p>
      </dgm:t>
    </dgm:pt>
    <dgm:pt modelId="{727BE7D0-F082-43CC-8A23-8C694681537C}">
      <dgm:prSet phldrT="[Text]"/>
      <dgm:spPr/>
      <dgm:t>
        <a:bodyPr/>
        <a:lstStyle/>
        <a:p>
          <a:r>
            <a:rPr lang="en-US" dirty="0" smtClean="0"/>
            <a:t>Enter with a phytosanitary certificate </a:t>
          </a:r>
          <a:endParaRPr lang="en-US" dirty="0"/>
        </a:p>
      </dgm:t>
    </dgm:pt>
    <dgm:pt modelId="{150BD28A-10D2-4AC1-8BA9-CBEF958150FA}" type="parTrans" cxnId="{E395B946-D02D-4989-856F-AC6657A182AD}">
      <dgm:prSet/>
      <dgm:spPr/>
      <dgm:t>
        <a:bodyPr/>
        <a:lstStyle/>
        <a:p>
          <a:endParaRPr lang="en-US"/>
        </a:p>
      </dgm:t>
    </dgm:pt>
    <dgm:pt modelId="{6ED4EE7E-4389-4D13-9BE3-8961D48044C1}" type="sibTrans" cxnId="{E395B946-D02D-4989-856F-AC6657A182AD}">
      <dgm:prSet/>
      <dgm:spPr/>
      <dgm:t>
        <a:bodyPr/>
        <a:lstStyle/>
        <a:p>
          <a:endParaRPr lang="en-US"/>
        </a:p>
      </dgm:t>
    </dgm:pt>
    <dgm:pt modelId="{DE346BAB-EE52-4164-AA67-345539662E6B}" type="pres">
      <dgm:prSet presAssocID="{0E3522C7-B931-43D3-8C9D-9ADF9CD396EC}" presName="cycle" presStyleCnt="0">
        <dgm:presLayoutVars>
          <dgm:chMax val="1"/>
          <dgm:dir/>
          <dgm:animLvl val="ctr"/>
          <dgm:resizeHandles val="exact"/>
        </dgm:presLayoutVars>
      </dgm:prSet>
      <dgm:spPr/>
      <dgm:t>
        <a:bodyPr/>
        <a:lstStyle/>
        <a:p>
          <a:endParaRPr lang="en-US"/>
        </a:p>
      </dgm:t>
    </dgm:pt>
    <dgm:pt modelId="{EBF5C557-37CD-4CFB-A40A-74FFB48E11F7}" type="pres">
      <dgm:prSet presAssocID="{FB6FDCFE-D6CB-438F-BB79-3375D2EA80A2}" presName="centerShape" presStyleLbl="node0" presStyleIdx="0" presStyleCnt="1"/>
      <dgm:spPr/>
      <dgm:t>
        <a:bodyPr/>
        <a:lstStyle/>
        <a:p>
          <a:endParaRPr lang="en-US"/>
        </a:p>
      </dgm:t>
    </dgm:pt>
    <dgm:pt modelId="{C6B42BEE-31E4-4505-ADDF-F1A1482C29DC}" type="pres">
      <dgm:prSet presAssocID="{BA7BF1A7-4441-4159-AF71-5E90DE66DAA0}" presName="parTrans" presStyleLbl="bgSibTrans2D1" presStyleIdx="0" presStyleCnt="3"/>
      <dgm:spPr/>
      <dgm:t>
        <a:bodyPr/>
        <a:lstStyle/>
        <a:p>
          <a:endParaRPr lang="en-US"/>
        </a:p>
      </dgm:t>
    </dgm:pt>
    <dgm:pt modelId="{E156BB15-B1DF-4D77-9092-FB440C312F6E}" type="pres">
      <dgm:prSet presAssocID="{C8D083FB-88CC-4F5A-87A6-7C68D71E29F6}" presName="node" presStyleLbl="node1" presStyleIdx="0" presStyleCnt="3">
        <dgm:presLayoutVars>
          <dgm:bulletEnabled val="1"/>
        </dgm:presLayoutVars>
      </dgm:prSet>
      <dgm:spPr/>
      <dgm:t>
        <a:bodyPr/>
        <a:lstStyle/>
        <a:p>
          <a:endParaRPr lang="en-US"/>
        </a:p>
      </dgm:t>
    </dgm:pt>
    <dgm:pt modelId="{840DDEAC-2733-4AEA-A617-D26ECD37DEEE}" type="pres">
      <dgm:prSet presAssocID="{2CCD79F2-11EF-4694-A122-0AC967C87FA7}" presName="parTrans" presStyleLbl="bgSibTrans2D1" presStyleIdx="1" presStyleCnt="3"/>
      <dgm:spPr/>
      <dgm:t>
        <a:bodyPr/>
        <a:lstStyle/>
        <a:p>
          <a:endParaRPr lang="en-US"/>
        </a:p>
      </dgm:t>
    </dgm:pt>
    <dgm:pt modelId="{F6CBB678-6818-471B-A694-6A960F0F251F}" type="pres">
      <dgm:prSet presAssocID="{87814ACF-CEAB-4A3A-9921-390AEE7D4F13}" presName="node" presStyleLbl="node1" presStyleIdx="1" presStyleCnt="3">
        <dgm:presLayoutVars>
          <dgm:bulletEnabled val="1"/>
        </dgm:presLayoutVars>
      </dgm:prSet>
      <dgm:spPr/>
      <dgm:t>
        <a:bodyPr/>
        <a:lstStyle/>
        <a:p>
          <a:endParaRPr lang="en-US"/>
        </a:p>
      </dgm:t>
    </dgm:pt>
    <dgm:pt modelId="{92C3FDD3-FF7B-40B6-8250-396D10775731}" type="pres">
      <dgm:prSet presAssocID="{150BD28A-10D2-4AC1-8BA9-CBEF958150FA}" presName="parTrans" presStyleLbl="bgSibTrans2D1" presStyleIdx="2" presStyleCnt="3"/>
      <dgm:spPr/>
      <dgm:t>
        <a:bodyPr/>
        <a:lstStyle/>
        <a:p>
          <a:endParaRPr lang="en-US"/>
        </a:p>
      </dgm:t>
    </dgm:pt>
    <dgm:pt modelId="{DD33A326-453C-4FE8-AC1E-AE340FB68639}" type="pres">
      <dgm:prSet presAssocID="{727BE7D0-F082-43CC-8A23-8C694681537C}" presName="node" presStyleLbl="node1" presStyleIdx="2" presStyleCnt="3">
        <dgm:presLayoutVars>
          <dgm:bulletEnabled val="1"/>
        </dgm:presLayoutVars>
      </dgm:prSet>
      <dgm:spPr/>
      <dgm:t>
        <a:bodyPr/>
        <a:lstStyle/>
        <a:p>
          <a:endParaRPr lang="en-US"/>
        </a:p>
      </dgm:t>
    </dgm:pt>
  </dgm:ptLst>
  <dgm:cxnLst>
    <dgm:cxn modelId="{667F25D2-755D-4397-A393-98B991477493}" type="presOf" srcId="{150BD28A-10D2-4AC1-8BA9-CBEF958150FA}" destId="{92C3FDD3-FF7B-40B6-8250-396D10775731}" srcOrd="0" destOrd="0" presId="urn:microsoft.com/office/officeart/2005/8/layout/radial4"/>
    <dgm:cxn modelId="{ADF9257A-4B07-4FAA-8E81-CEDD4819B584}" type="presOf" srcId="{2CCD79F2-11EF-4694-A122-0AC967C87FA7}" destId="{840DDEAC-2733-4AEA-A617-D26ECD37DEEE}" srcOrd="0" destOrd="0" presId="urn:microsoft.com/office/officeart/2005/8/layout/radial4"/>
    <dgm:cxn modelId="{41C90044-8BD6-49D5-8068-C7DF4208ECFA}" type="presOf" srcId="{C8D083FB-88CC-4F5A-87A6-7C68D71E29F6}" destId="{E156BB15-B1DF-4D77-9092-FB440C312F6E}" srcOrd="0" destOrd="0" presId="urn:microsoft.com/office/officeart/2005/8/layout/radial4"/>
    <dgm:cxn modelId="{4C1F28B9-29E2-4E39-AEE5-EC4EA85F586C}" srcId="{FB6FDCFE-D6CB-438F-BB79-3375D2EA80A2}" destId="{C8D083FB-88CC-4F5A-87A6-7C68D71E29F6}" srcOrd="0" destOrd="0" parTransId="{BA7BF1A7-4441-4159-AF71-5E90DE66DAA0}" sibTransId="{D5DF53AE-3E0A-4944-BF76-8DD051992AB5}"/>
    <dgm:cxn modelId="{190334B4-B88B-4A5A-89D3-D3864FEEFCAB}" srcId="{0E3522C7-B931-43D3-8C9D-9ADF9CD396EC}" destId="{FB6FDCFE-D6CB-438F-BB79-3375D2EA80A2}" srcOrd="0" destOrd="0" parTransId="{99A84E80-2677-4909-A078-947CD0C0C783}" sibTransId="{0633656D-94AE-45A8-9579-B45A147C155D}"/>
    <dgm:cxn modelId="{99614937-AF3A-4871-AF01-7C00E282FD8F}" type="presOf" srcId="{0E3522C7-B931-43D3-8C9D-9ADF9CD396EC}" destId="{DE346BAB-EE52-4164-AA67-345539662E6B}" srcOrd="0" destOrd="0" presId="urn:microsoft.com/office/officeart/2005/8/layout/radial4"/>
    <dgm:cxn modelId="{7C94E96F-B6BE-4903-972C-9B811271FFC6}" type="presOf" srcId="{FB6FDCFE-D6CB-438F-BB79-3375D2EA80A2}" destId="{EBF5C557-37CD-4CFB-A40A-74FFB48E11F7}" srcOrd="0" destOrd="0" presId="urn:microsoft.com/office/officeart/2005/8/layout/radial4"/>
    <dgm:cxn modelId="{177B894A-FD93-473C-BC98-4ADDF8EE9889}" type="presOf" srcId="{BA7BF1A7-4441-4159-AF71-5E90DE66DAA0}" destId="{C6B42BEE-31E4-4505-ADDF-F1A1482C29DC}" srcOrd="0" destOrd="0" presId="urn:microsoft.com/office/officeart/2005/8/layout/radial4"/>
    <dgm:cxn modelId="{B3FCED68-C851-4C8B-8004-BBB2D05C693A}" type="presOf" srcId="{727BE7D0-F082-43CC-8A23-8C694681537C}" destId="{DD33A326-453C-4FE8-AC1E-AE340FB68639}" srcOrd="0" destOrd="0" presId="urn:microsoft.com/office/officeart/2005/8/layout/radial4"/>
    <dgm:cxn modelId="{B4A132BF-475D-4AB4-87B9-BFCC713C5A5D}" srcId="{FB6FDCFE-D6CB-438F-BB79-3375D2EA80A2}" destId="{87814ACF-CEAB-4A3A-9921-390AEE7D4F13}" srcOrd="1" destOrd="0" parTransId="{2CCD79F2-11EF-4694-A122-0AC967C87FA7}" sibTransId="{E9E2BB79-5BD6-4A2F-9632-6A7F0ADC66E5}"/>
    <dgm:cxn modelId="{E395B946-D02D-4989-856F-AC6657A182AD}" srcId="{FB6FDCFE-D6CB-438F-BB79-3375D2EA80A2}" destId="{727BE7D0-F082-43CC-8A23-8C694681537C}" srcOrd="2" destOrd="0" parTransId="{150BD28A-10D2-4AC1-8BA9-CBEF958150FA}" sibTransId="{6ED4EE7E-4389-4D13-9BE3-8961D48044C1}"/>
    <dgm:cxn modelId="{DCE0552C-1184-43FE-9DFA-57A25D9804F6}" type="presOf" srcId="{87814ACF-CEAB-4A3A-9921-390AEE7D4F13}" destId="{F6CBB678-6818-471B-A694-6A960F0F251F}" srcOrd="0" destOrd="0" presId="urn:microsoft.com/office/officeart/2005/8/layout/radial4"/>
    <dgm:cxn modelId="{090ED183-F2C5-43A7-84CE-8512E1ED6790}" type="presParOf" srcId="{DE346BAB-EE52-4164-AA67-345539662E6B}" destId="{EBF5C557-37CD-4CFB-A40A-74FFB48E11F7}" srcOrd="0" destOrd="0" presId="urn:microsoft.com/office/officeart/2005/8/layout/radial4"/>
    <dgm:cxn modelId="{4E41B7EE-BF81-459E-9837-A4508E6595C5}" type="presParOf" srcId="{DE346BAB-EE52-4164-AA67-345539662E6B}" destId="{C6B42BEE-31E4-4505-ADDF-F1A1482C29DC}" srcOrd="1" destOrd="0" presId="urn:microsoft.com/office/officeart/2005/8/layout/radial4"/>
    <dgm:cxn modelId="{D9D5E42C-73D2-4008-ACBD-85793D36FB35}" type="presParOf" srcId="{DE346BAB-EE52-4164-AA67-345539662E6B}" destId="{E156BB15-B1DF-4D77-9092-FB440C312F6E}" srcOrd="2" destOrd="0" presId="urn:microsoft.com/office/officeart/2005/8/layout/radial4"/>
    <dgm:cxn modelId="{A29D1A52-D553-42CA-84AE-45FEA868478D}" type="presParOf" srcId="{DE346BAB-EE52-4164-AA67-345539662E6B}" destId="{840DDEAC-2733-4AEA-A617-D26ECD37DEEE}" srcOrd="3" destOrd="0" presId="urn:microsoft.com/office/officeart/2005/8/layout/radial4"/>
    <dgm:cxn modelId="{CFD66225-2ACA-413E-B79D-9869EA02EAFE}" type="presParOf" srcId="{DE346BAB-EE52-4164-AA67-345539662E6B}" destId="{F6CBB678-6818-471B-A694-6A960F0F251F}" srcOrd="4" destOrd="0" presId="urn:microsoft.com/office/officeart/2005/8/layout/radial4"/>
    <dgm:cxn modelId="{11F9AF35-9BC8-465D-92A2-D4697B6027A6}" type="presParOf" srcId="{DE346BAB-EE52-4164-AA67-345539662E6B}" destId="{92C3FDD3-FF7B-40B6-8250-396D10775731}" srcOrd="5" destOrd="0" presId="urn:microsoft.com/office/officeart/2005/8/layout/radial4"/>
    <dgm:cxn modelId="{A30024E0-0FFB-4D03-9CA5-FCF6E2F820A7}" type="presParOf" srcId="{DE346BAB-EE52-4164-AA67-345539662E6B}" destId="{DD33A326-453C-4FE8-AC1E-AE340FB6863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2BFBF5-0457-427B-AC44-122C70E8A36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C413586-7F3A-4796-B91E-2C8555578C56}">
      <dgm:prSet phldrT="[Text]"/>
      <dgm:spPr/>
      <dgm:t>
        <a:bodyPr/>
        <a:lstStyle/>
        <a:p>
          <a:r>
            <a:rPr lang="en-US" dirty="0" smtClean="0"/>
            <a:t>Clean Source Material</a:t>
          </a:r>
          <a:endParaRPr lang="en-US" dirty="0"/>
        </a:p>
      </dgm:t>
    </dgm:pt>
    <dgm:pt modelId="{5B9A24CF-A64E-461A-9BD6-E5127F6BCD4A}" type="parTrans" cxnId="{4CE39911-5CD9-45DC-917F-35FA7771A797}">
      <dgm:prSet/>
      <dgm:spPr/>
      <dgm:t>
        <a:bodyPr/>
        <a:lstStyle/>
        <a:p>
          <a:endParaRPr lang="en-US"/>
        </a:p>
      </dgm:t>
    </dgm:pt>
    <dgm:pt modelId="{3ED2EFDD-3ADA-43CA-BEF9-BB4FA0A8538D}" type="sibTrans" cxnId="{4CE39911-5CD9-45DC-917F-35FA7771A797}">
      <dgm:prSet/>
      <dgm:spPr/>
      <dgm:t>
        <a:bodyPr/>
        <a:lstStyle/>
        <a:p>
          <a:endParaRPr lang="en-US"/>
        </a:p>
      </dgm:t>
    </dgm:pt>
    <dgm:pt modelId="{A614D724-459C-4949-8E5C-986ADB2DAD10}">
      <dgm:prSet phldrT="[Text]"/>
      <dgm:spPr/>
      <dgm:t>
        <a:bodyPr/>
        <a:lstStyle/>
        <a:p>
          <a:r>
            <a:rPr lang="en-US" dirty="0" smtClean="0"/>
            <a:t>Test to verify and/or inspect mother plants</a:t>
          </a:r>
          <a:endParaRPr lang="en-US" dirty="0"/>
        </a:p>
      </dgm:t>
    </dgm:pt>
    <dgm:pt modelId="{4B4AB346-5EED-46E1-BF64-B0F687EDA175}" type="parTrans" cxnId="{26F8F1B6-97B9-4554-8BE5-47F767FA09A3}">
      <dgm:prSet/>
      <dgm:spPr/>
      <dgm:t>
        <a:bodyPr/>
        <a:lstStyle/>
        <a:p>
          <a:endParaRPr lang="en-US"/>
        </a:p>
      </dgm:t>
    </dgm:pt>
    <dgm:pt modelId="{513FF280-2B1E-47FD-8075-8C2A5A818B73}" type="sibTrans" cxnId="{26F8F1B6-97B9-4554-8BE5-47F767FA09A3}">
      <dgm:prSet/>
      <dgm:spPr/>
      <dgm:t>
        <a:bodyPr/>
        <a:lstStyle/>
        <a:p>
          <a:endParaRPr lang="en-US"/>
        </a:p>
      </dgm:t>
    </dgm:pt>
    <dgm:pt modelId="{5A8CCC8C-0C5A-4A1F-A9AB-2AB33B9897F1}">
      <dgm:prSet phldrT="[Text]"/>
      <dgm:spPr/>
      <dgm:t>
        <a:bodyPr/>
        <a:lstStyle/>
        <a:p>
          <a:r>
            <a:rPr lang="en-US" dirty="0" smtClean="0"/>
            <a:t>Identify priority commodity/pest combinations</a:t>
          </a:r>
          <a:endParaRPr lang="en-US" dirty="0"/>
        </a:p>
      </dgm:t>
    </dgm:pt>
    <dgm:pt modelId="{A35CA7FB-C640-4F8F-9734-7B1EC6145202}" type="parTrans" cxnId="{06D3EA63-9B28-4FAC-B7B2-B722F6BE4F06}">
      <dgm:prSet/>
      <dgm:spPr/>
      <dgm:t>
        <a:bodyPr/>
        <a:lstStyle/>
        <a:p>
          <a:endParaRPr lang="en-US"/>
        </a:p>
      </dgm:t>
    </dgm:pt>
    <dgm:pt modelId="{B59DC797-5C94-45FB-A2A5-57F9A4F104D8}" type="sibTrans" cxnId="{06D3EA63-9B28-4FAC-B7B2-B722F6BE4F06}">
      <dgm:prSet/>
      <dgm:spPr/>
      <dgm:t>
        <a:bodyPr/>
        <a:lstStyle/>
        <a:p>
          <a:endParaRPr lang="en-US"/>
        </a:p>
      </dgm:t>
    </dgm:pt>
    <dgm:pt modelId="{D4177014-50B7-4DAE-AF57-B3C5F3376CC9}">
      <dgm:prSet phldrT="[Text]"/>
      <dgm:spPr/>
      <dgm:t>
        <a:bodyPr/>
        <a:lstStyle/>
        <a:p>
          <a:r>
            <a:rPr lang="en-US" dirty="0" smtClean="0"/>
            <a:t>Breeder </a:t>
          </a:r>
        </a:p>
        <a:p>
          <a:r>
            <a:rPr lang="en-US" dirty="0" smtClean="0"/>
            <a:t>Lines</a:t>
          </a:r>
          <a:endParaRPr lang="en-US" dirty="0"/>
        </a:p>
      </dgm:t>
    </dgm:pt>
    <dgm:pt modelId="{1D737062-697B-4767-8F5B-E126174861DC}" type="parTrans" cxnId="{906F4158-AF66-44B5-855A-B74AE256D8B7}">
      <dgm:prSet/>
      <dgm:spPr/>
      <dgm:t>
        <a:bodyPr/>
        <a:lstStyle/>
        <a:p>
          <a:endParaRPr lang="en-US"/>
        </a:p>
      </dgm:t>
    </dgm:pt>
    <dgm:pt modelId="{C0DF2500-E82B-4697-B891-D62915273F3A}" type="sibTrans" cxnId="{906F4158-AF66-44B5-855A-B74AE256D8B7}">
      <dgm:prSet/>
      <dgm:spPr/>
      <dgm:t>
        <a:bodyPr/>
        <a:lstStyle/>
        <a:p>
          <a:endParaRPr lang="en-US"/>
        </a:p>
      </dgm:t>
    </dgm:pt>
    <dgm:pt modelId="{B3281283-91EC-4213-97F4-4ABC3041ABA6}">
      <dgm:prSet phldrT="[Text]"/>
      <dgm:spPr/>
      <dgm:t>
        <a:bodyPr/>
        <a:lstStyle/>
        <a:p>
          <a:r>
            <a:rPr lang="en-US" dirty="0" smtClean="0"/>
            <a:t>Safeguard and inspect/test progeny</a:t>
          </a:r>
          <a:endParaRPr lang="en-US" dirty="0"/>
        </a:p>
      </dgm:t>
    </dgm:pt>
    <dgm:pt modelId="{72375442-8ADB-4729-B897-7A3B5D00B28A}" type="parTrans" cxnId="{B7EF8340-9A3B-43F6-9CED-62BCD4C6E9AA}">
      <dgm:prSet/>
      <dgm:spPr/>
      <dgm:t>
        <a:bodyPr/>
        <a:lstStyle/>
        <a:p>
          <a:endParaRPr lang="en-US"/>
        </a:p>
      </dgm:t>
    </dgm:pt>
    <dgm:pt modelId="{AACE44E9-CDEF-4717-894E-2617424D6104}" type="sibTrans" cxnId="{B7EF8340-9A3B-43F6-9CED-62BCD4C6E9AA}">
      <dgm:prSet/>
      <dgm:spPr/>
      <dgm:t>
        <a:bodyPr/>
        <a:lstStyle/>
        <a:p>
          <a:endParaRPr lang="en-US"/>
        </a:p>
      </dgm:t>
    </dgm:pt>
    <dgm:pt modelId="{C3239074-5FDE-4C83-9C54-F976782847F9}">
      <dgm:prSet phldrT="[Text]"/>
      <dgm:spPr/>
      <dgm:t>
        <a:bodyPr/>
        <a:lstStyle/>
        <a:p>
          <a:r>
            <a:rPr lang="en-US" dirty="0" smtClean="0"/>
            <a:t>Focus on safeguarding because testing not practical</a:t>
          </a:r>
          <a:endParaRPr lang="en-US" dirty="0"/>
        </a:p>
      </dgm:t>
    </dgm:pt>
    <dgm:pt modelId="{17381A27-6E7C-4672-8445-033FBFCFACAC}" type="parTrans" cxnId="{505E51CD-0167-41BF-BE3F-6AA595456C2E}">
      <dgm:prSet/>
      <dgm:spPr/>
      <dgm:t>
        <a:bodyPr/>
        <a:lstStyle/>
        <a:p>
          <a:endParaRPr lang="en-US"/>
        </a:p>
      </dgm:t>
    </dgm:pt>
    <dgm:pt modelId="{D69C7408-2A9A-415F-B21B-7050F2CDBBF8}" type="sibTrans" cxnId="{505E51CD-0167-41BF-BE3F-6AA595456C2E}">
      <dgm:prSet/>
      <dgm:spPr/>
      <dgm:t>
        <a:bodyPr/>
        <a:lstStyle/>
        <a:p>
          <a:endParaRPr lang="en-US"/>
        </a:p>
      </dgm:t>
    </dgm:pt>
    <dgm:pt modelId="{94358BEE-B56E-4926-A7F9-EC0BAC92DE76}">
      <dgm:prSet phldrT="[Text]"/>
      <dgm:spPr/>
      <dgm:t>
        <a:bodyPr/>
        <a:lstStyle/>
        <a:p>
          <a:r>
            <a:rPr lang="en-US" dirty="0" smtClean="0"/>
            <a:t>Grow Out</a:t>
          </a:r>
          <a:endParaRPr lang="en-US" dirty="0"/>
        </a:p>
      </dgm:t>
    </dgm:pt>
    <dgm:pt modelId="{7D45BAD3-CE96-4DA5-97F5-C0F919B29EA0}" type="parTrans" cxnId="{52D18095-F845-49FA-811B-1F9FC0B983C6}">
      <dgm:prSet/>
      <dgm:spPr/>
      <dgm:t>
        <a:bodyPr/>
        <a:lstStyle/>
        <a:p>
          <a:endParaRPr lang="en-US"/>
        </a:p>
      </dgm:t>
    </dgm:pt>
    <dgm:pt modelId="{53A77653-A26B-44BD-BB3B-B28D6639D53C}" type="sibTrans" cxnId="{52D18095-F845-49FA-811B-1F9FC0B983C6}">
      <dgm:prSet/>
      <dgm:spPr/>
      <dgm:t>
        <a:bodyPr/>
        <a:lstStyle/>
        <a:p>
          <a:endParaRPr lang="en-US"/>
        </a:p>
      </dgm:t>
    </dgm:pt>
    <dgm:pt modelId="{F8066D37-8A2D-4589-ABF1-D95D505A9B48}">
      <dgm:prSet phldrT="[Text]"/>
      <dgm:spPr/>
      <dgm:t>
        <a:bodyPr/>
        <a:lstStyle/>
        <a:p>
          <a:r>
            <a:rPr lang="en-US" dirty="0" smtClean="0"/>
            <a:t>Use clean production practices</a:t>
          </a:r>
          <a:endParaRPr lang="en-US" dirty="0"/>
        </a:p>
      </dgm:t>
    </dgm:pt>
    <dgm:pt modelId="{DAEE08C1-EF36-4CB5-9031-8B75B24063C1}" type="parTrans" cxnId="{63FE7557-2E81-480B-BA02-2E1D01AD56C9}">
      <dgm:prSet/>
      <dgm:spPr/>
      <dgm:t>
        <a:bodyPr/>
        <a:lstStyle/>
        <a:p>
          <a:endParaRPr lang="en-US"/>
        </a:p>
      </dgm:t>
    </dgm:pt>
    <dgm:pt modelId="{ABC94F03-5DC4-4F06-8420-B49C5CB8ED49}" type="sibTrans" cxnId="{63FE7557-2E81-480B-BA02-2E1D01AD56C9}">
      <dgm:prSet/>
      <dgm:spPr/>
      <dgm:t>
        <a:bodyPr/>
        <a:lstStyle/>
        <a:p>
          <a:endParaRPr lang="en-US"/>
        </a:p>
      </dgm:t>
    </dgm:pt>
    <dgm:pt modelId="{76619541-B5A1-437C-A944-CC099310FD3F}">
      <dgm:prSet phldrT="[Text]"/>
      <dgm:spPr/>
      <dgm:t>
        <a:bodyPr/>
        <a:lstStyle/>
        <a:p>
          <a:r>
            <a:rPr lang="en-US" dirty="0" smtClean="0"/>
            <a:t>Develop system that can be used in various locations</a:t>
          </a:r>
          <a:endParaRPr lang="en-US" dirty="0"/>
        </a:p>
      </dgm:t>
    </dgm:pt>
    <dgm:pt modelId="{185A14E7-2069-489F-9299-C676BFF26A87}" type="parTrans" cxnId="{AFEFBE34-BEF9-4F42-AF79-02D5AABE8948}">
      <dgm:prSet/>
      <dgm:spPr/>
      <dgm:t>
        <a:bodyPr/>
        <a:lstStyle/>
        <a:p>
          <a:endParaRPr lang="en-US"/>
        </a:p>
      </dgm:t>
    </dgm:pt>
    <dgm:pt modelId="{F3302D56-CDC4-4FA8-B169-2B942138E02B}" type="sibTrans" cxnId="{AFEFBE34-BEF9-4F42-AF79-02D5AABE8948}">
      <dgm:prSet/>
      <dgm:spPr/>
      <dgm:t>
        <a:bodyPr/>
        <a:lstStyle/>
        <a:p>
          <a:endParaRPr lang="en-US"/>
        </a:p>
      </dgm:t>
    </dgm:pt>
    <dgm:pt modelId="{E0AB0FF9-910E-4B0A-88BF-EC072718A3C4}" type="pres">
      <dgm:prSet presAssocID="{A52BFBF5-0457-427B-AC44-122C70E8A36B}" presName="linearFlow" presStyleCnt="0">
        <dgm:presLayoutVars>
          <dgm:dir/>
          <dgm:animLvl val="lvl"/>
          <dgm:resizeHandles val="exact"/>
        </dgm:presLayoutVars>
      </dgm:prSet>
      <dgm:spPr/>
      <dgm:t>
        <a:bodyPr/>
        <a:lstStyle/>
        <a:p>
          <a:endParaRPr lang="en-US"/>
        </a:p>
      </dgm:t>
    </dgm:pt>
    <dgm:pt modelId="{BF7D7D99-1CC0-4EC1-8120-1C5846E0F64D}" type="pres">
      <dgm:prSet presAssocID="{6C413586-7F3A-4796-B91E-2C8555578C56}" presName="composite" presStyleCnt="0"/>
      <dgm:spPr/>
    </dgm:pt>
    <dgm:pt modelId="{899B1EA7-BF02-4DF2-A8AF-FAC76DBBAE9B}" type="pres">
      <dgm:prSet presAssocID="{6C413586-7F3A-4796-B91E-2C8555578C56}" presName="parentText" presStyleLbl="alignNode1" presStyleIdx="0" presStyleCnt="3">
        <dgm:presLayoutVars>
          <dgm:chMax val="1"/>
          <dgm:bulletEnabled val="1"/>
        </dgm:presLayoutVars>
      </dgm:prSet>
      <dgm:spPr/>
      <dgm:t>
        <a:bodyPr/>
        <a:lstStyle/>
        <a:p>
          <a:endParaRPr lang="en-US"/>
        </a:p>
      </dgm:t>
    </dgm:pt>
    <dgm:pt modelId="{066B2CC7-209B-4F5D-A20A-747EF8D5DCF4}" type="pres">
      <dgm:prSet presAssocID="{6C413586-7F3A-4796-B91E-2C8555578C56}" presName="descendantText" presStyleLbl="alignAcc1" presStyleIdx="0" presStyleCnt="3">
        <dgm:presLayoutVars>
          <dgm:bulletEnabled val="1"/>
        </dgm:presLayoutVars>
      </dgm:prSet>
      <dgm:spPr/>
      <dgm:t>
        <a:bodyPr/>
        <a:lstStyle/>
        <a:p>
          <a:endParaRPr lang="en-US"/>
        </a:p>
      </dgm:t>
    </dgm:pt>
    <dgm:pt modelId="{093E9FD1-1A58-4A79-9AF1-297F3E8F5346}" type="pres">
      <dgm:prSet presAssocID="{3ED2EFDD-3ADA-43CA-BEF9-BB4FA0A8538D}" presName="sp" presStyleCnt="0"/>
      <dgm:spPr/>
    </dgm:pt>
    <dgm:pt modelId="{557BA4DF-94E7-4C7F-8D43-27CD304A8BF1}" type="pres">
      <dgm:prSet presAssocID="{D4177014-50B7-4DAE-AF57-B3C5F3376CC9}" presName="composite" presStyleCnt="0"/>
      <dgm:spPr/>
    </dgm:pt>
    <dgm:pt modelId="{17D0B479-AECA-4ED9-9687-B5D04C3ED644}" type="pres">
      <dgm:prSet presAssocID="{D4177014-50B7-4DAE-AF57-B3C5F3376CC9}" presName="parentText" presStyleLbl="alignNode1" presStyleIdx="1" presStyleCnt="3">
        <dgm:presLayoutVars>
          <dgm:chMax val="1"/>
          <dgm:bulletEnabled val="1"/>
        </dgm:presLayoutVars>
      </dgm:prSet>
      <dgm:spPr/>
      <dgm:t>
        <a:bodyPr/>
        <a:lstStyle/>
        <a:p>
          <a:endParaRPr lang="en-US"/>
        </a:p>
      </dgm:t>
    </dgm:pt>
    <dgm:pt modelId="{A0E4EBC1-2E97-4996-8AAD-37182DEB75B3}" type="pres">
      <dgm:prSet presAssocID="{D4177014-50B7-4DAE-AF57-B3C5F3376CC9}" presName="descendantText" presStyleLbl="alignAcc1" presStyleIdx="1" presStyleCnt="3">
        <dgm:presLayoutVars>
          <dgm:bulletEnabled val="1"/>
        </dgm:presLayoutVars>
      </dgm:prSet>
      <dgm:spPr/>
      <dgm:t>
        <a:bodyPr/>
        <a:lstStyle/>
        <a:p>
          <a:endParaRPr lang="en-US"/>
        </a:p>
      </dgm:t>
    </dgm:pt>
    <dgm:pt modelId="{F3D48AE8-57D4-40D1-8370-9C53C3BA9BA7}" type="pres">
      <dgm:prSet presAssocID="{C0DF2500-E82B-4697-B891-D62915273F3A}" presName="sp" presStyleCnt="0"/>
      <dgm:spPr/>
    </dgm:pt>
    <dgm:pt modelId="{C30A7D1B-82CD-42BD-88B3-EF52556DD335}" type="pres">
      <dgm:prSet presAssocID="{94358BEE-B56E-4926-A7F9-EC0BAC92DE76}" presName="composite" presStyleCnt="0"/>
      <dgm:spPr/>
    </dgm:pt>
    <dgm:pt modelId="{7697250F-0F60-4D9C-9042-C1BF5B86C709}" type="pres">
      <dgm:prSet presAssocID="{94358BEE-B56E-4926-A7F9-EC0BAC92DE76}" presName="parentText" presStyleLbl="alignNode1" presStyleIdx="2" presStyleCnt="3">
        <dgm:presLayoutVars>
          <dgm:chMax val="1"/>
          <dgm:bulletEnabled val="1"/>
        </dgm:presLayoutVars>
      </dgm:prSet>
      <dgm:spPr/>
      <dgm:t>
        <a:bodyPr/>
        <a:lstStyle/>
        <a:p>
          <a:endParaRPr lang="en-US"/>
        </a:p>
      </dgm:t>
    </dgm:pt>
    <dgm:pt modelId="{0B72A705-9671-4935-AD2B-804562407C88}" type="pres">
      <dgm:prSet presAssocID="{94358BEE-B56E-4926-A7F9-EC0BAC92DE76}" presName="descendantText" presStyleLbl="alignAcc1" presStyleIdx="2" presStyleCnt="3">
        <dgm:presLayoutVars>
          <dgm:bulletEnabled val="1"/>
        </dgm:presLayoutVars>
      </dgm:prSet>
      <dgm:spPr/>
      <dgm:t>
        <a:bodyPr/>
        <a:lstStyle/>
        <a:p>
          <a:endParaRPr lang="en-US"/>
        </a:p>
      </dgm:t>
    </dgm:pt>
  </dgm:ptLst>
  <dgm:cxnLst>
    <dgm:cxn modelId="{26F8F1B6-97B9-4554-8BE5-47F767FA09A3}" srcId="{6C413586-7F3A-4796-B91E-2C8555578C56}" destId="{A614D724-459C-4949-8E5C-986ADB2DAD10}" srcOrd="0" destOrd="0" parTransId="{4B4AB346-5EED-46E1-BF64-B0F687EDA175}" sibTransId="{513FF280-2B1E-47FD-8075-8C2A5A818B73}"/>
    <dgm:cxn modelId="{67C3A118-4165-4605-ADEA-AA49819E8705}" type="presOf" srcId="{76619541-B5A1-437C-A944-CC099310FD3F}" destId="{0B72A705-9671-4935-AD2B-804562407C88}" srcOrd="0" destOrd="1" presId="urn:microsoft.com/office/officeart/2005/8/layout/chevron2"/>
    <dgm:cxn modelId="{AFEFBE34-BEF9-4F42-AF79-02D5AABE8948}" srcId="{94358BEE-B56E-4926-A7F9-EC0BAC92DE76}" destId="{76619541-B5A1-437C-A944-CC099310FD3F}" srcOrd="1" destOrd="0" parTransId="{185A14E7-2069-489F-9299-C676BFF26A87}" sibTransId="{F3302D56-CDC4-4FA8-B169-2B942138E02B}"/>
    <dgm:cxn modelId="{75F0B8E0-F7EB-488E-B92F-4F4D162B6154}" type="presOf" srcId="{A614D724-459C-4949-8E5C-986ADB2DAD10}" destId="{066B2CC7-209B-4F5D-A20A-747EF8D5DCF4}" srcOrd="0" destOrd="0" presId="urn:microsoft.com/office/officeart/2005/8/layout/chevron2"/>
    <dgm:cxn modelId="{4CE39911-5CD9-45DC-917F-35FA7771A797}" srcId="{A52BFBF5-0457-427B-AC44-122C70E8A36B}" destId="{6C413586-7F3A-4796-B91E-2C8555578C56}" srcOrd="0" destOrd="0" parTransId="{5B9A24CF-A64E-461A-9BD6-E5127F6BCD4A}" sibTransId="{3ED2EFDD-3ADA-43CA-BEF9-BB4FA0A8538D}"/>
    <dgm:cxn modelId="{89B933D3-EB3A-4CD6-89BC-597B262C491A}" type="presOf" srcId="{F8066D37-8A2D-4589-ABF1-D95D505A9B48}" destId="{0B72A705-9671-4935-AD2B-804562407C88}" srcOrd="0" destOrd="0" presId="urn:microsoft.com/office/officeart/2005/8/layout/chevron2"/>
    <dgm:cxn modelId="{D115E479-EB20-48B3-A52E-51E3A179E550}" type="presOf" srcId="{5A8CCC8C-0C5A-4A1F-A9AB-2AB33B9897F1}" destId="{066B2CC7-209B-4F5D-A20A-747EF8D5DCF4}" srcOrd="0" destOrd="1" presId="urn:microsoft.com/office/officeart/2005/8/layout/chevron2"/>
    <dgm:cxn modelId="{1DEC770C-F2A2-4610-A0E5-9B6D12ACE66D}" type="presOf" srcId="{A52BFBF5-0457-427B-AC44-122C70E8A36B}" destId="{E0AB0FF9-910E-4B0A-88BF-EC072718A3C4}" srcOrd="0" destOrd="0" presId="urn:microsoft.com/office/officeart/2005/8/layout/chevron2"/>
    <dgm:cxn modelId="{69EAEA5B-31E7-4571-B4F1-979E1A30E5D8}" type="presOf" srcId="{C3239074-5FDE-4C83-9C54-F976782847F9}" destId="{A0E4EBC1-2E97-4996-8AAD-37182DEB75B3}" srcOrd="0" destOrd="1" presId="urn:microsoft.com/office/officeart/2005/8/layout/chevron2"/>
    <dgm:cxn modelId="{DE53A6FA-CF9D-4133-AB71-F0402BB1E6B0}" type="presOf" srcId="{B3281283-91EC-4213-97F4-4ABC3041ABA6}" destId="{A0E4EBC1-2E97-4996-8AAD-37182DEB75B3}" srcOrd="0" destOrd="0" presId="urn:microsoft.com/office/officeart/2005/8/layout/chevron2"/>
    <dgm:cxn modelId="{906F4158-AF66-44B5-855A-B74AE256D8B7}" srcId="{A52BFBF5-0457-427B-AC44-122C70E8A36B}" destId="{D4177014-50B7-4DAE-AF57-B3C5F3376CC9}" srcOrd="1" destOrd="0" parTransId="{1D737062-697B-4767-8F5B-E126174861DC}" sibTransId="{C0DF2500-E82B-4697-B891-D62915273F3A}"/>
    <dgm:cxn modelId="{C7AF91AF-5278-4492-B4D0-EA24CD92FD43}" type="presOf" srcId="{D4177014-50B7-4DAE-AF57-B3C5F3376CC9}" destId="{17D0B479-AECA-4ED9-9687-B5D04C3ED644}" srcOrd="0" destOrd="0" presId="urn:microsoft.com/office/officeart/2005/8/layout/chevron2"/>
    <dgm:cxn modelId="{B7EF8340-9A3B-43F6-9CED-62BCD4C6E9AA}" srcId="{D4177014-50B7-4DAE-AF57-B3C5F3376CC9}" destId="{B3281283-91EC-4213-97F4-4ABC3041ABA6}" srcOrd="0" destOrd="0" parTransId="{72375442-8ADB-4729-B897-7A3B5D00B28A}" sibTransId="{AACE44E9-CDEF-4717-894E-2617424D6104}"/>
    <dgm:cxn modelId="{52D18095-F845-49FA-811B-1F9FC0B983C6}" srcId="{A52BFBF5-0457-427B-AC44-122C70E8A36B}" destId="{94358BEE-B56E-4926-A7F9-EC0BAC92DE76}" srcOrd="2" destOrd="0" parTransId="{7D45BAD3-CE96-4DA5-97F5-C0F919B29EA0}" sibTransId="{53A77653-A26B-44BD-BB3B-B28D6639D53C}"/>
    <dgm:cxn modelId="{1A330789-81EE-4077-9817-5AD37C851E2E}" type="presOf" srcId="{94358BEE-B56E-4926-A7F9-EC0BAC92DE76}" destId="{7697250F-0F60-4D9C-9042-C1BF5B86C709}" srcOrd="0" destOrd="0" presId="urn:microsoft.com/office/officeart/2005/8/layout/chevron2"/>
    <dgm:cxn modelId="{63FE7557-2E81-480B-BA02-2E1D01AD56C9}" srcId="{94358BEE-B56E-4926-A7F9-EC0BAC92DE76}" destId="{F8066D37-8A2D-4589-ABF1-D95D505A9B48}" srcOrd="0" destOrd="0" parTransId="{DAEE08C1-EF36-4CB5-9031-8B75B24063C1}" sibTransId="{ABC94F03-5DC4-4F06-8420-B49C5CB8ED49}"/>
    <dgm:cxn modelId="{505E51CD-0167-41BF-BE3F-6AA595456C2E}" srcId="{D4177014-50B7-4DAE-AF57-B3C5F3376CC9}" destId="{C3239074-5FDE-4C83-9C54-F976782847F9}" srcOrd="1" destOrd="0" parTransId="{17381A27-6E7C-4672-8445-033FBFCFACAC}" sibTransId="{D69C7408-2A9A-415F-B21B-7050F2CDBBF8}"/>
    <dgm:cxn modelId="{06D3EA63-9B28-4FAC-B7B2-B722F6BE4F06}" srcId="{6C413586-7F3A-4796-B91E-2C8555578C56}" destId="{5A8CCC8C-0C5A-4A1F-A9AB-2AB33B9897F1}" srcOrd="1" destOrd="0" parTransId="{A35CA7FB-C640-4F8F-9734-7B1EC6145202}" sibTransId="{B59DC797-5C94-45FB-A2A5-57F9A4F104D8}"/>
    <dgm:cxn modelId="{485CD8FC-57E8-4C4C-B4F9-A36F8D28F775}" type="presOf" srcId="{6C413586-7F3A-4796-B91E-2C8555578C56}" destId="{899B1EA7-BF02-4DF2-A8AF-FAC76DBBAE9B}" srcOrd="0" destOrd="0" presId="urn:microsoft.com/office/officeart/2005/8/layout/chevron2"/>
    <dgm:cxn modelId="{5F0F7EA1-263C-4698-9B41-394EF4E5DED8}" type="presParOf" srcId="{E0AB0FF9-910E-4B0A-88BF-EC072718A3C4}" destId="{BF7D7D99-1CC0-4EC1-8120-1C5846E0F64D}" srcOrd="0" destOrd="0" presId="urn:microsoft.com/office/officeart/2005/8/layout/chevron2"/>
    <dgm:cxn modelId="{27B15AE8-B480-40FD-A1C3-03D9BD006CE2}" type="presParOf" srcId="{BF7D7D99-1CC0-4EC1-8120-1C5846E0F64D}" destId="{899B1EA7-BF02-4DF2-A8AF-FAC76DBBAE9B}" srcOrd="0" destOrd="0" presId="urn:microsoft.com/office/officeart/2005/8/layout/chevron2"/>
    <dgm:cxn modelId="{857D9DDE-9A05-4A61-8208-647FD18A532D}" type="presParOf" srcId="{BF7D7D99-1CC0-4EC1-8120-1C5846E0F64D}" destId="{066B2CC7-209B-4F5D-A20A-747EF8D5DCF4}" srcOrd="1" destOrd="0" presId="urn:microsoft.com/office/officeart/2005/8/layout/chevron2"/>
    <dgm:cxn modelId="{B8AABE6E-62E3-452A-B2C5-95374B5665BA}" type="presParOf" srcId="{E0AB0FF9-910E-4B0A-88BF-EC072718A3C4}" destId="{093E9FD1-1A58-4A79-9AF1-297F3E8F5346}" srcOrd="1" destOrd="0" presId="urn:microsoft.com/office/officeart/2005/8/layout/chevron2"/>
    <dgm:cxn modelId="{4252450F-C2F1-4DEA-BFDD-B221957F2A7F}" type="presParOf" srcId="{E0AB0FF9-910E-4B0A-88BF-EC072718A3C4}" destId="{557BA4DF-94E7-4C7F-8D43-27CD304A8BF1}" srcOrd="2" destOrd="0" presId="urn:microsoft.com/office/officeart/2005/8/layout/chevron2"/>
    <dgm:cxn modelId="{D91A0528-F4E6-4808-9A5C-628B6AC10075}" type="presParOf" srcId="{557BA4DF-94E7-4C7F-8D43-27CD304A8BF1}" destId="{17D0B479-AECA-4ED9-9687-B5D04C3ED644}" srcOrd="0" destOrd="0" presId="urn:microsoft.com/office/officeart/2005/8/layout/chevron2"/>
    <dgm:cxn modelId="{83577240-0ADF-4656-980F-275162C3E2A1}" type="presParOf" srcId="{557BA4DF-94E7-4C7F-8D43-27CD304A8BF1}" destId="{A0E4EBC1-2E97-4996-8AAD-37182DEB75B3}" srcOrd="1" destOrd="0" presId="urn:microsoft.com/office/officeart/2005/8/layout/chevron2"/>
    <dgm:cxn modelId="{A9840C4F-8BFD-49F6-9A6A-0D1C4088742D}" type="presParOf" srcId="{E0AB0FF9-910E-4B0A-88BF-EC072718A3C4}" destId="{F3D48AE8-57D4-40D1-8370-9C53C3BA9BA7}" srcOrd="3" destOrd="0" presId="urn:microsoft.com/office/officeart/2005/8/layout/chevron2"/>
    <dgm:cxn modelId="{EA7DADFD-C6B8-4886-8D2C-C89FE2E8943F}" type="presParOf" srcId="{E0AB0FF9-910E-4B0A-88BF-EC072718A3C4}" destId="{C30A7D1B-82CD-42BD-88B3-EF52556DD335}" srcOrd="4" destOrd="0" presId="urn:microsoft.com/office/officeart/2005/8/layout/chevron2"/>
    <dgm:cxn modelId="{DE9165A0-BD19-4FB7-BE43-8EE1695DE6B3}" type="presParOf" srcId="{C30A7D1B-82CD-42BD-88B3-EF52556DD335}" destId="{7697250F-0F60-4D9C-9042-C1BF5B86C709}" srcOrd="0" destOrd="0" presId="urn:microsoft.com/office/officeart/2005/8/layout/chevron2"/>
    <dgm:cxn modelId="{73527D55-CC4B-4FD7-B86D-7C6369B2F76F}" type="presParOf" srcId="{C30A7D1B-82CD-42BD-88B3-EF52556DD335}" destId="{0B72A705-9671-4935-AD2B-804562407C8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2BFBF5-0457-427B-AC44-122C70E8A36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C413586-7F3A-4796-B91E-2C8555578C56}">
      <dgm:prSet phldrT="[Text]"/>
      <dgm:spPr/>
      <dgm:t>
        <a:bodyPr/>
        <a:lstStyle/>
        <a:p>
          <a:r>
            <a:rPr lang="en-US" dirty="0" smtClean="0"/>
            <a:t>Increase Seed</a:t>
          </a:r>
          <a:endParaRPr lang="en-US" dirty="0"/>
        </a:p>
      </dgm:t>
    </dgm:pt>
    <dgm:pt modelId="{5B9A24CF-A64E-461A-9BD6-E5127F6BCD4A}" type="parTrans" cxnId="{4CE39911-5CD9-45DC-917F-35FA7771A797}">
      <dgm:prSet/>
      <dgm:spPr/>
      <dgm:t>
        <a:bodyPr/>
        <a:lstStyle/>
        <a:p>
          <a:endParaRPr lang="en-US"/>
        </a:p>
      </dgm:t>
    </dgm:pt>
    <dgm:pt modelId="{3ED2EFDD-3ADA-43CA-BEF9-BB4FA0A8538D}" type="sibTrans" cxnId="{4CE39911-5CD9-45DC-917F-35FA7771A797}">
      <dgm:prSet/>
      <dgm:spPr/>
      <dgm:t>
        <a:bodyPr/>
        <a:lstStyle/>
        <a:p>
          <a:endParaRPr lang="en-US"/>
        </a:p>
      </dgm:t>
    </dgm:pt>
    <dgm:pt modelId="{A614D724-459C-4949-8E5C-986ADB2DAD10}">
      <dgm:prSet phldrT="[Text]" custT="1"/>
      <dgm:spPr/>
      <dgm:t>
        <a:bodyPr/>
        <a:lstStyle/>
        <a:p>
          <a:r>
            <a:rPr lang="en-US" sz="2400" dirty="0" smtClean="0"/>
            <a:t>Field inspection, test	</a:t>
          </a:r>
          <a:endParaRPr lang="en-US" sz="2400" dirty="0"/>
        </a:p>
      </dgm:t>
    </dgm:pt>
    <dgm:pt modelId="{4B4AB346-5EED-46E1-BF64-B0F687EDA175}" type="parTrans" cxnId="{26F8F1B6-97B9-4554-8BE5-47F767FA09A3}">
      <dgm:prSet/>
      <dgm:spPr/>
      <dgm:t>
        <a:bodyPr/>
        <a:lstStyle/>
        <a:p>
          <a:endParaRPr lang="en-US"/>
        </a:p>
      </dgm:t>
    </dgm:pt>
    <dgm:pt modelId="{513FF280-2B1E-47FD-8075-8C2A5A818B73}" type="sibTrans" cxnId="{26F8F1B6-97B9-4554-8BE5-47F767FA09A3}">
      <dgm:prSet/>
      <dgm:spPr/>
      <dgm:t>
        <a:bodyPr/>
        <a:lstStyle/>
        <a:p>
          <a:endParaRPr lang="en-US"/>
        </a:p>
      </dgm:t>
    </dgm:pt>
    <dgm:pt modelId="{5A8CCC8C-0C5A-4A1F-A9AB-2AB33B9897F1}">
      <dgm:prSet phldrT="[Text]" custT="1"/>
      <dgm:spPr/>
      <dgm:t>
        <a:bodyPr/>
        <a:lstStyle/>
        <a:p>
          <a:r>
            <a:rPr lang="en-US" sz="2400" dirty="0" smtClean="0"/>
            <a:t>Best management practices</a:t>
          </a:r>
          <a:endParaRPr lang="en-US" sz="2400" dirty="0"/>
        </a:p>
      </dgm:t>
    </dgm:pt>
    <dgm:pt modelId="{A35CA7FB-C640-4F8F-9734-7B1EC6145202}" type="parTrans" cxnId="{06D3EA63-9B28-4FAC-B7B2-B722F6BE4F06}">
      <dgm:prSet/>
      <dgm:spPr/>
      <dgm:t>
        <a:bodyPr/>
        <a:lstStyle/>
        <a:p>
          <a:endParaRPr lang="en-US"/>
        </a:p>
      </dgm:t>
    </dgm:pt>
    <dgm:pt modelId="{B59DC797-5C94-45FB-A2A5-57F9A4F104D8}" type="sibTrans" cxnId="{06D3EA63-9B28-4FAC-B7B2-B722F6BE4F06}">
      <dgm:prSet/>
      <dgm:spPr/>
      <dgm:t>
        <a:bodyPr/>
        <a:lstStyle/>
        <a:p>
          <a:endParaRPr lang="en-US"/>
        </a:p>
      </dgm:t>
    </dgm:pt>
    <dgm:pt modelId="{D4177014-50B7-4DAE-AF57-B3C5F3376CC9}">
      <dgm:prSet phldrT="[Text]"/>
      <dgm:spPr/>
      <dgm:t>
        <a:bodyPr/>
        <a:lstStyle/>
        <a:p>
          <a:r>
            <a:rPr lang="en-US" dirty="0" smtClean="0"/>
            <a:t>Harvest Seed</a:t>
          </a:r>
          <a:endParaRPr lang="en-US" dirty="0"/>
        </a:p>
      </dgm:t>
    </dgm:pt>
    <dgm:pt modelId="{1D737062-697B-4767-8F5B-E126174861DC}" type="parTrans" cxnId="{906F4158-AF66-44B5-855A-B74AE256D8B7}">
      <dgm:prSet/>
      <dgm:spPr/>
      <dgm:t>
        <a:bodyPr/>
        <a:lstStyle/>
        <a:p>
          <a:endParaRPr lang="en-US"/>
        </a:p>
      </dgm:t>
    </dgm:pt>
    <dgm:pt modelId="{C0DF2500-E82B-4697-B891-D62915273F3A}" type="sibTrans" cxnId="{906F4158-AF66-44B5-855A-B74AE256D8B7}">
      <dgm:prSet/>
      <dgm:spPr/>
      <dgm:t>
        <a:bodyPr/>
        <a:lstStyle/>
        <a:p>
          <a:endParaRPr lang="en-US"/>
        </a:p>
      </dgm:t>
    </dgm:pt>
    <dgm:pt modelId="{B3281283-91EC-4213-97F4-4ABC3041ABA6}">
      <dgm:prSet phldrT="[Text]" custT="1"/>
      <dgm:spPr/>
      <dgm:t>
        <a:bodyPr/>
        <a:lstStyle/>
        <a:p>
          <a:r>
            <a:rPr lang="en-US" sz="2400" dirty="0" smtClean="0"/>
            <a:t>Maintain identity</a:t>
          </a:r>
          <a:endParaRPr lang="en-US" sz="2400" dirty="0"/>
        </a:p>
      </dgm:t>
    </dgm:pt>
    <dgm:pt modelId="{72375442-8ADB-4729-B897-7A3B5D00B28A}" type="parTrans" cxnId="{B7EF8340-9A3B-43F6-9CED-62BCD4C6E9AA}">
      <dgm:prSet/>
      <dgm:spPr/>
      <dgm:t>
        <a:bodyPr/>
        <a:lstStyle/>
        <a:p>
          <a:endParaRPr lang="en-US"/>
        </a:p>
      </dgm:t>
    </dgm:pt>
    <dgm:pt modelId="{AACE44E9-CDEF-4717-894E-2617424D6104}" type="sibTrans" cxnId="{B7EF8340-9A3B-43F6-9CED-62BCD4C6E9AA}">
      <dgm:prSet/>
      <dgm:spPr/>
      <dgm:t>
        <a:bodyPr/>
        <a:lstStyle/>
        <a:p>
          <a:endParaRPr lang="en-US"/>
        </a:p>
      </dgm:t>
    </dgm:pt>
    <dgm:pt modelId="{C3239074-5FDE-4C83-9C54-F976782847F9}">
      <dgm:prSet phldrT="[Text]" custT="1"/>
      <dgm:spPr/>
      <dgm:t>
        <a:bodyPr/>
        <a:lstStyle/>
        <a:p>
          <a:r>
            <a:rPr lang="en-US" sz="2400" dirty="0" smtClean="0"/>
            <a:t>Safeguard against pest incursions</a:t>
          </a:r>
          <a:endParaRPr lang="en-US" sz="2400" dirty="0"/>
        </a:p>
      </dgm:t>
    </dgm:pt>
    <dgm:pt modelId="{17381A27-6E7C-4672-8445-033FBFCFACAC}" type="parTrans" cxnId="{505E51CD-0167-41BF-BE3F-6AA595456C2E}">
      <dgm:prSet/>
      <dgm:spPr/>
      <dgm:t>
        <a:bodyPr/>
        <a:lstStyle/>
        <a:p>
          <a:endParaRPr lang="en-US"/>
        </a:p>
      </dgm:t>
    </dgm:pt>
    <dgm:pt modelId="{D69C7408-2A9A-415F-B21B-7050F2CDBBF8}" type="sibTrans" cxnId="{505E51CD-0167-41BF-BE3F-6AA595456C2E}">
      <dgm:prSet/>
      <dgm:spPr/>
      <dgm:t>
        <a:bodyPr/>
        <a:lstStyle/>
        <a:p>
          <a:endParaRPr lang="en-US"/>
        </a:p>
      </dgm:t>
    </dgm:pt>
    <dgm:pt modelId="{94358BEE-B56E-4926-A7F9-EC0BAC92DE76}">
      <dgm:prSet phldrT="[Text]"/>
      <dgm:spPr/>
      <dgm:t>
        <a:bodyPr/>
        <a:lstStyle/>
        <a:p>
          <a:r>
            <a:rPr lang="en-US" dirty="0" smtClean="0"/>
            <a:t>Post-harvest</a:t>
          </a:r>
          <a:endParaRPr lang="en-US" dirty="0"/>
        </a:p>
      </dgm:t>
    </dgm:pt>
    <dgm:pt modelId="{7D45BAD3-CE96-4DA5-97F5-C0F919B29EA0}" type="parTrans" cxnId="{52D18095-F845-49FA-811B-1F9FC0B983C6}">
      <dgm:prSet/>
      <dgm:spPr/>
      <dgm:t>
        <a:bodyPr/>
        <a:lstStyle/>
        <a:p>
          <a:endParaRPr lang="en-US"/>
        </a:p>
      </dgm:t>
    </dgm:pt>
    <dgm:pt modelId="{53A77653-A26B-44BD-BB3B-B28D6639D53C}" type="sibTrans" cxnId="{52D18095-F845-49FA-811B-1F9FC0B983C6}">
      <dgm:prSet/>
      <dgm:spPr/>
      <dgm:t>
        <a:bodyPr/>
        <a:lstStyle/>
        <a:p>
          <a:endParaRPr lang="en-US"/>
        </a:p>
      </dgm:t>
    </dgm:pt>
    <dgm:pt modelId="{F8066D37-8A2D-4589-ABF1-D95D505A9B48}">
      <dgm:prSet phldrT="[Text]" custT="1"/>
      <dgm:spPr/>
      <dgm:t>
        <a:bodyPr/>
        <a:lstStyle/>
        <a:p>
          <a:r>
            <a:rPr lang="en-US" sz="2400" dirty="0" smtClean="0"/>
            <a:t>Maintain identity</a:t>
          </a:r>
          <a:endParaRPr lang="en-US" sz="2400" dirty="0"/>
        </a:p>
      </dgm:t>
    </dgm:pt>
    <dgm:pt modelId="{DAEE08C1-EF36-4CB5-9031-8B75B24063C1}" type="parTrans" cxnId="{63FE7557-2E81-480B-BA02-2E1D01AD56C9}">
      <dgm:prSet/>
      <dgm:spPr/>
      <dgm:t>
        <a:bodyPr/>
        <a:lstStyle/>
        <a:p>
          <a:endParaRPr lang="en-US"/>
        </a:p>
      </dgm:t>
    </dgm:pt>
    <dgm:pt modelId="{ABC94F03-5DC4-4F06-8420-B49C5CB8ED49}" type="sibTrans" cxnId="{63FE7557-2E81-480B-BA02-2E1D01AD56C9}">
      <dgm:prSet/>
      <dgm:spPr/>
      <dgm:t>
        <a:bodyPr/>
        <a:lstStyle/>
        <a:p>
          <a:endParaRPr lang="en-US"/>
        </a:p>
      </dgm:t>
    </dgm:pt>
    <dgm:pt modelId="{76619541-B5A1-437C-A944-CC099310FD3F}">
      <dgm:prSet phldrT="[Text]" custT="1"/>
      <dgm:spPr/>
      <dgm:t>
        <a:bodyPr/>
        <a:lstStyle/>
        <a:p>
          <a:r>
            <a:rPr lang="en-US" sz="2400" dirty="0" smtClean="0"/>
            <a:t>Safeguard against pest incursions</a:t>
          </a:r>
          <a:endParaRPr lang="en-US" sz="2400" dirty="0"/>
        </a:p>
      </dgm:t>
    </dgm:pt>
    <dgm:pt modelId="{185A14E7-2069-489F-9299-C676BFF26A87}" type="parTrans" cxnId="{AFEFBE34-BEF9-4F42-AF79-02D5AABE8948}">
      <dgm:prSet/>
      <dgm:spPr/>
      <dgm:t>
        <a:bodyPr/>
        <a:lstStyle/>
        <a:p>
          <a:endParaRPr lang="en-US"/>
        </a:p>
      </dgm:t>
    </dgm:pt>
    <dgm:pt modelId="{F3302D56-CDC4-4FA8-B169-2B942138E02B}" type="sibTrans" cxnId="{AFEFBE34-BEF9-4F42-AF79-02D5AABE8948}">
      <dgm:prSet/>
      <dgm:spPr/>
      <dgm:t>
        <a:bodyPr/>
        <a:lstStyle/>
        <a:p>
          <a:endParaRPr lang="en-US"/>
        </a:p>
      </dgm:t>
    </dgm:pt>
    <dgm:pt modelId="{E0AB0FF9-910E-4B0A-88BF-EC072718A3C4}" type="pres">
      <dgm:prSet presAssocID="{A52BFBF5-0457-427B-AC44-122C70E8A36B}" presName="linearFlow" presStyleCnt="0">
        <dgm:presLayoutVars>
          <dgm:dir/>
          <dgm:animLvl val="lvl"/>
          <dgm:resizeHandles val="exact"/>
        </dgm:presLayoutVars>
      </dgm:prSet>
      <dgm:spPr/>
      <dgm:t>
        <a:bodyPr/>
        <a:lstStyle/>
        <a:p>
          <a:endParaRPr lang="en-US"/>
        </a:p>
      </dgm:t>
    </dgm:pt>
    <dgm:pt modelId="{BF7D7D99-1CC0-4EC1-8120-1C5846E0F64D}" type="pres">
      <dgm:prSet presAssocID="{6C413586-7F3A-4796-B91E-2C8555578C56}" presName="composite" presStyleCnt="0"/>
      <dgm:spPr/>
    </dgm:pt>
    <dgm:pt modelId="{899B1EA7-BF02-4DF2-A8AF-FAC76DBBAE9B}" type="pres">
      <dgm:prSet presAssocID="{6C413586-7F3A-4796-B91E-2C8555578C56}" presName="parentText" presStyleLbl="alignNode1" presStyleIdx="0" presStyleCnt="3">
        <dgm:presLayoutVars>
          <dgm:chMax val="1"/>
          <dgm:bulletEnabled val="1"/>
        </dgm:presLayoutVars>
      </dgm:prSet>
      <dgm:spPr/>
      <dgm:t>
        <a:bodyPr/>
        <a:lstStyle/>
        <a:p>
          <a:endParaRPr lang="en-US"/>
        </a:p>
      </dgm:t>
    </dgm:pt>
    <dgm:pt modelId="{066B2CC7-209B-4F5D-A20A-747EF8D5DCF4}" type="pres">
      <dgm:prSet presAssocID="{6C413586-7F3A-4796-B91E-2C8555578C56}" presName="descendantText" presStyleLbl="alignAcc1" presStyleIdx="0" presStyleCnt="3">
        <dgm:presLayoutVars>
          <dgm:bulletEnabled val="1"/>
        </dgm:presLayoutVars>
      </dgm:prSet>
      <dgm:spPr/>
      <dgm:t>
        <a:bodyPr/>
        <a:lstStyle/>
        <a:p>
          <a:endParaRPr lang="en-US"/>
        </a:p>
      </dgm:t>
    </dgm:pt>
    <dgm:pt modelId="{093E9FD1-1A58-4A79-9AF1-297F3E8F5346}" type="pres">
      <dgm:prSet presAssocID="{3ED2EFDD-3ADA-43CA-BEF9-BB4FA0A8538D}" presName="sp" presStyleCnt="0"/>
      <dgm:spPr/>
    </dgm:pt>
    <dgm:pt modelId="{557BA4DF-94E7-4C7F-8D43-27CD304A8BF1}" type="pres">
      <dgm:prSet presAssocID="{D4177014-50B7-4DAE-AF57-B3C5F3376CC9}" presName="composite" presStyleCnt="0"/>
      <dgm:spPr/>
    </dgm:pt>
    <dgm:pt modelId="{17D0B479-AECA-4ED9-9687-B5D04C3ED644}" type="pres">
      <dgm:prSet presAssocID="{D4177014-50B7-4DAE-AF57-B3C5F3376CC9}" presName="parentText" presStyleLbl="alignNode1" presStyleIdx="1" presStyleCnt="3">
        <dgm:presLayoutVars>
          <dgm:chMax val="1"/>
          <dgm:bulletEnabled val="1"/>
        </dgm:presLayoutVars>
      </dgm:prSet>
      <dgm:spPr/>
      <dgm:t>
        <a:bodyPr/>
        <a:lstStyle/>
        <a:p>
          <a:endParaRPr lang="en-US"/>
        </a:p>
      </dgm:t>
    </dgm:pt>
    <dgm:pt modelId="{A0E4EBC1-2E97-4996-8AAD-37182DEB75B3}" type="pres">
      <dgm:prSet presAssocID="{D4177014-50B7-4DAE-AF57-B3C5F3376CC9}" presName="descendantText" presStyleLbl="alignAcc1" presStyleIdx="1" presStyleCnt="3">
        <dgm:presLayoutVars>
          <dgm:bulletEnabled val="1"/>
        </dgm:presLayoutVars>
      </dgm:prSet>
      <dgm:spPr/>
      <dgm:t>
        <a:bodyPr/>
        <a:lstStyle/>
        <a:p>
          <a:endParaRPr lang="en-US"/>
        </a:p>
      </dgm:t>
    </dgm:pt>
    <dgm:pt modelId="{F3D48AE8-57D4-40D1-8370-9C53C3BA9BA7}" type="pres">
      <dgm:prSet presAssocID="{C0DF2500-E82B-4697-B891-D62915273F3A}" presName="sp" presStyleCnt="0"/>
      <dgm:spPr/>
    </dgm:pt>
    <dgm:pt modelId="{C30A7D1B-82CD-42BD-88B3-EF52556DD335}" type="pres">
      <dgm:prSet presAssocID="{94358BEE-B56E-4926-A7F9-EC0BAC92DE76}" presName="composite" presStyleCnt="0"/>
      <dgm:spPr/>
    </dgm:pt>
    <dgm:pt modelId="{7697250F-0F60-4D9C-9042-C1BF5B86C709}" type="pres">
      <dgm:prSet presAssocID="{94358BEE-B56E-4926-A7F9-EC0BAC92DE76}" presName="parentText" presStyleLbl="alignNode1" presStyleIdx="2" presStyleCnt="3">
        <dgm:presLayoutVars>
          <dgm:chMax val="1"/>
          <dgm:bulletEnabled val="1"/>
        </dgm:presLayoutVars>
      </dgm:prSet>
      <dgm:spPr/>
      <dgm:t>
        <a:bodyPr/>
        <a:lstStyle/>
        <a:p>
          <a:endParaRPr lang="en-US"/>
        </a:p>
      </dgm:t>
    </dgm:pt>
    <dgm:pt modelId="{0B72A705-9671-4935-AD2B-804562407C88}" type="pres">
      <dgm:prSet presAssocID="{94358BEE-B56E-4926-A7F9-EC0BAC92DE76}" presName="descendantText" presStyleLbl="alignAcc1" presStyleIdx="2" presStyleCnt="3">
        <dgm:presLayoutVars>
          <dgm:bulletEnabled val="1"/>
        </dgm:presLayoutVars>
      </dgm:prSet>
      <dgm:spPr/>
      <dgm:t>
        <a:bodyPr/>
        <a:lstStyle/>
        <a:p>
          <a:endParaRPr lang="en-US"/>
        </a:p>
      </dgm:t>
    </dgm:pt>
  </dgm:ptLst>
  <dgm:cxnLst>
    <dgm:cxn modelId="{26F8F1B6-97B9-4554-8BE5-47F767FA09A3}" srcId="{6C413586-7F3A-4796-B91E-2C8555578C56}" destId="{A614D724-459C-4949-8E5C-986ADB2DAD10}" srcOrd="0" destOrd="0" parTransId="{4B4AB346-5EED-46E1-BF64-B0F687EDA175}" sibTransId="{513FF280-2B1E-47FD-8075-8C2A5A818B73}"/>
    <dgm:cxn modelId="{AFEFBE34-BEF9-4F42-AF79-02D5AABE8948}" srcId="{94358BEE-B56E-4926-A7F9-EC0BAC92DE76}" destId="{76619541-B5A1-437C-A944-CC099310FD3F}" srcOrd="1" destOrd="0" parTransId="{185A14E7-2069-489F-9299-C676BFF26A87}" sibTransId="{F3302D56-CDC4-4FA8-B169-2B942138E02B}"/>
    <dgm:cxn modelId="{DD007D2D-88B0-4AFD-A5E4-51F4A190F06E}" type="presOf" srcId="{C3239074-5FDE-4C83-9C54-F976782847F9}" destId="{A0E4EBC1-2E97-4996-8AAD-37182DEB75B3}" srcOrd="0" destOrd="1" presId="urn:microsoft.com/office/officeart/2005/8/layout/chevron2"/>
    <dgm:cxn modelId="{C565FB04-7142-4B9F-AEFD-DFA63D63D90E}" type="presOf" srcId="{5A8CCC8C-0C5A-4A1F-A9AB-2AB33B9897F1}" destId="{066B2CC7-209B-4F5D-A20A-747EF8D5DCF4}" srcOrd="0" destOrd="1" presId="urn:microsoft.com/office/officeart/2005/8/layout/chevron2"/>
    <dgm:cxn modelId="{F3F3D54B-75C2-4330-8EA3-CB5FE00CB6CA}" type="presOf" srcId="{94358BEE-B56E-4926-A7F9-EC0BAC92DE76}" destId="{7697250F-0F60-4D9C-9042-C1BF5B86C709}" srcOrd="0" destOrd="0" presId="urn:microsoft.com/office/officeart/2005/8/layout/chevron2"/>
    <dgm:cxn modelId="{4CE39911-5CD9-45DC-917F-35FA7771A797}" srcId="{A52BFBF5-0457-427B-AC44-122C70E8A36B}" destId="{6C413586-7F3A-4796-B91E-2C8555578C56}" srcOrd="0" destOrd="0" parTransId="{5B9A24CF-A64E-461A-9BD6-E5127F6BCD4A}" sibTransId="{3ED2EFDD-3ADA-43CA-BEF9-BB4FA0A8538D}"/>
    <dgm:cxn modelId="{A4C15BE6-06E0-40D2-8D9E-87CCA1D6F898}" type="presOf" srcId="{A614D724-459C-4949-8E5C-986ADB2DAD10}" destId="{066B2CC7-209B-4F5D-A20A-747EF8D5DCF4}" srcOrd="0" destOrd="0" presId="urn:microsoft.com/office/officeart/2005/8/layout/chevron2"/>
    <dgm:cxn modelId="{89765B63-415B-4134-A4CD-AB3B8FF2729A}" type="presOf" srcId="{D4177014-50B7-4DAE-AF57-B3C5F3376CC9}" destId="{17D0B479-AECA-4ED9-9687-B5D04C3ED644}" srcOrd="0" destOrd="0" presId="urn:microsoft.com/office/officeart/2005/8/layout/chevron2"/>
    <dgm:cxn modelId="{906F4158-AF66-44B5-855A-B74AE256D8B7}" srcId="{A52BFBF5-0457-427B-AC44-122C70E8A36B}" destId="{D4177014-50B7-4DAE-AF57-B3C5F3376CC9}" srcOrd="1" destOrd="0" parTransId="{1D737062-697B-4767-8F5B-E126174861DC}" sibTransId="{C0DF2500-E82B-4697-B891-D62915273F3A}"/>
    <dgm:cxn modelId="{B7EF8340-9A3B-43F6-9CED-62BCD4C6E9AA}" srcId="{D4177014-50B7-4DAE-AF57-B3C5F3376CC9}" destId="{B3281283-91EC-4213-97F4-4ABC3041ABA6}" srcOrd="0" destOrd="0" parTransId="{72375442-8ADB-4729-B897-7A3B5D00B28A}" sibTransId="{AACE44E9-CDEF-4717-894E-2617424D6104}"/>
    <dgm:cxn modelId="{B012187B-7390-48FD-83D6-55B737CD51E6}" type="presOf" srcId="{76619541-B5A1-437C-A944-CC099310FD3F}" destId="{0B72A705-9671-4935-AD2B-804562407C88}" srcOrd="0" destOrd="1" presId="urn:microsoft.com/office/officeart/2005/8/layout/chevron2"/>
    <dgm:cxn modelId="{52D18095-F845-49FA-811B-1F9FC0B983C6}" srcId="{A52BFBF5-0457-427B-AC44-122C70E8A36B}" destId="{94358BEE-B56E-4926-A7F9-EC0BAC92DE76}" srcOrd="2" destOrd="0" parTransId="{7D45BAD3-CE96-4DA5-97F5-C0F919B29EA0}" sibTransId="{53A77653-A26B-44BD-BB3B-B28D6639D53C}"/>
    <dgm:cxn modelId="{9C2CFF6C-E4FA-408E-933B-357BE0CC835E}" type="presOf" srcId="{F8066D37-8A2D-4589-ABF1-D95D505A9B48}" destId="{0B72A705-9671-4935-AD2B-804562407C88}" srcOrd="0" destOrd="0" presId="urn:microsoft.com/office/officeart/2005/8/layout/chevron2"/>
    <dgm:cxn modelId="{5AA86B23-04D2-42DB-9300-E2DD5AC03386}" type="presOf" srcId="{B3281283-91EC-4213-97F4-4ABC3041ABA6}" destId="{A0E4EBC1-2E97-4996-8AAD-37182DEB75B3}" srcOrd="0" destOrd="0" presId="urn:microsoft.com/office/officeart/2005/8/layout/chevron2"/>
    <dgm:cxn modelId="{9E9924C5-2D86-4642-8B49-E1183F937B92}" type="presOf" srcId="{A52BFBF5-0457-427B-AC44-122C70E8A36B}" destId="{E0AB0FF9-910E-4B0A-88BF-EC072718A3C4}" srcOrd="0" destOrd="0" presId="urn:microsoft.com/office/officeart/2005/8/layout/chevron2"/>
    <dgm:cxn modelId="{63FE7557-2E81-480B-BA02-2E1D01AD56C9}" srcId="{94358BEE-B56E-4926-A7F9-EC0BAC92DE76}" destId="{F8066D37-8A2D-4589-ABF1-D95D505A9B48}" srcOrd="0" destOrd="0" parTransId="{DAEE08C1-EF36-4CB5-9031-8B75B24063C1}" sibTransId="{ABC94F03-5DC4-4F06-8420-B49C5CB8ED49}"/>
    <dgm:cxn modelId="{505E51CD-0167-41BF-BE3F-6AA595456C2E}" srcId="{D4177014-50B7-4DAE-AF57-B3C5F3376CC9}" destId="{C3239074-5FDE-4C83-9C54-F976782847F9}" srcOrd="1" destOrd="0" parTransId="{17381A27-6E7C-4672-8445-033FBFCFACAC}" sibTransId="{D69C7408-2A9A-415F-B21B-7050F2CDBBF8}"/>
    <dgm:cxn modelId="{06D3EA63-9B28-4FAC-B7B2-B722F6BE4F06}" srcId="{6C413586-7F3A-4796-B91E-2C8555578C56}" destId="{5A8CCC8C-0C5A-4A1F-A9AB-2AB33B9897F1}" srcOrd="1" destOrd="0" parTransId="{A35CA7FB-C640-4F8F-9734-7B1EC6145202}" sibTransId="{B59DC797-5C94-45FB-A2A5-57F9A4F104D8}"/>
    <dgm:cxn modelId="{2EAB37DD-CADA-46FA-A75F-68975A5C974B}" type="presOf" srcId="{6C413586-7F3A-4796-B91E-2C8555578C56}" destId="{899B1EA7-BF02-4DF2-A8AF-FAC76DBBAE9B}" srcOrd="0" destOrd="0" presId="urn:microsoft.com/office/officeart/2005/8/layout/chevron2"/>
    <dgm:cxn modelId="{54A57C65-85E4-4DFD-9DEA-8ABC1F52F0E9}" type="presParOf" srcId="{E0AB0FF9-910E-4B0A-88BF-EC072718A3C4}" destId="{BF7D7D99-1CC0-4EC1-8120-1C5846E0F64D}" srcOrd="0" destOrd="0" presId="urn:microsoft.com/office/officeart/2005/8/layout/chevron2"/>
    <dgm:cxn modelId="{06AD6516-8289-41A6-A982-E8CC693AF0A4}" type="presParOf" srcId="{BF7D7D99-1CC0-4EC1-8120-1C5846E0F64D}" destId="{899B1EA7-BF02-4DF2-A8AF-FAC76DBBAE9B}" srcOrd="0" destOrd="0" presId="urn:microsoft.com/office/officeart/2005/8/layout/chevron2"/>
    <dgm:cxn modelId="{09789C7A-CFD6-40BD-9B2F-B908F0F3D504}" type="presParOf" srcId="{BF7D7D99-1CC0-4EC1-8120-1C5846E0F64D}" destId="{066B2CC7-209B-4F5D-A20A-747EF8D5DCF4}" srcOrd="1" destOrd="0" presId="urn:microsoft.com/office/officeart/2005/8/layout/chevron2"/>
    <dgm:cxn modelId="{EF947767-232F-4435-9E74-FD85531F692E}" type="presParOf" srcId="{E0AB0FF9-910E-4B0A-88BF-EC072718A3C4}" destId="{093E9FD1-1A58-4A79-9AF1-297F3E8F5346}" srcOrd="1" destOrd="0" presId="urn:microsoft.com/office/officeart/2005/8/layout/chevron2"/>
    <dgm:cxn modelId="{5137DA7A-54AF-44EE-A421-A23D4C390289}" type="presParOf" srcId="{E0AB0FF9-910E-4B0A-88BF-EC072718A3C4}" destId="{557BA4DF-94E7-4C7F-8D43-27CD304A8BF1}" srcOrd="2" destOrd="0" presId="urn:microsoft.com/office/officeart/2005/8/layout/chevron2"/>
    <dgm:cxn modelId="{FECAA761-5111-46FA-9872-3AF06609AF6E}" type="presParOf" srcId="{557BA4DF-94E7-4C7F-8D43-27CD304A8BF1}" destId="{17D0B479-AECA-4ED9-9687-B5D04C3ED644}" srcOrd="0" destOrd="0" presId="urn:microsoft.com/office/officeart/2005/8/layout/chevron2"/>
    <dgm:cxn modelId="{3585898D-CEC1-4A02-9CAD-852564E4830C}" type="presParOf" srcId="{557BA4DF-94E7-4C7F-8D43-27CD304A8BF1}" destId="{A0E4EBC1-2E97-4996-8AAD-37182DEB75B3}" srcOrd="1" destOrd="0" presId="urn:microsoft.com/office/officeart/2005/8/layout/chevron2"/>
    <dgm:cxn modelId="{521CE311-52C2-42F0-A221-2DA805D295CD}" type="presParOf" srcId="{E0AB0FF9-910E-4B0A-88BF-EC072718A3C4}" destId="{F3D48AE8-57D4-40D1-8370-9C53C3BA9BA7}" srcOrd="3" destOrd="0" presId="urn:microsoft.com/office/officeart/2005/8/layout/chevron2"/>
    <dgm:cxn modelId="{60AE8965-6F8D-4AAF-854B-AF6FE4A26ACE}" type="presParOf" srcId="{E0AB0FF9-910E-4B0A-88BF-EC072718A3C4}" destId="{C30A7D1B-82CD-42BD-88B3-EF52556DD335}" srcOrd="4" destOrd="0" presId="urn:microsoft.com/office/officeart/2005/8/layout/chevron2"/>
    <dgm:cxn modelId="{A4095CA0-CC38-45BF-B9F5-6A3478680441}" type="presParOf" srcId="{C30A7D1B-82CD-42BD-88B3-EF52556DD335}" destId="{7697250F-0F60-4D9C-9042-C1BF5B86C709}" srcOrd="0" destOrd="0" presId="urn:microsoft.com/office/officeart/2005/8/layout/chevron2"/>
    <dgm:cxn modelId="{FD887642-F887-4EAB-A4D6-645FCF0AC182}" type="presParOf" srcId="{C30A7D1B-82CD-42BD-88B3-EF52556DD335}" destId="{0B72A705-9671-4935-AD2B-804562407C8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BEAA9F-8413-4ED7-8761-711D71A28714}" type="doc">
      <dgm:prSet loTypeId="urn:microsoft.com/office/officeart/2005/8/layout/cycle7" loCatId="cycle" qsTypeId="urn:microsoft.com/office/officeart/2005/8/quickstyle/simple1" qsCatId="simple" csTypeId="urn:microsoft.com/office/officeart/2005/8/colors/colorful2" csCatId="colorful" phldr="1"/>
      <dgm:spPr/>
      <dgm:t>
        <a:bodyPr/>
        <a:lstStyle/>
        <a:p>
          <a:endParaRPr lang="en-US"/>
        </a:p>
      </dgm:t>
    </dgm:pt>
    <dgm:pt modelId="{4265AD2C-954F-4ACE-B991-E5335FC99930}">
      <dgm:prSet phldrT="[Text]"/>
      <dgm:spPr/>
      <dgm:t>
        <a:bodyPr/>
        <a:lstStyle/>
        <a:p>
          <a:r>
            <a:rPr lang="en-US" dirty="0" smtClean="0"/>
            <a:t>APHIS</a:t>
          </a:r>
          <a:endParaRPr lang="en-US" dirty="0"/>
        </a:p>
      </dgm:t>
    </dgm:pt>
    <dgm:pt modelId="{A3FBA122-0AE4-4FDE-B4FC-91AE3C2C76E1}" type="parTrans" cxnId="{487F424D-BC09-4234-80EE-F6F2B8626937}">
      <dgm:prSet/>
      <dgm:spPr/>
      <dgm:t>
        <a:bodyPr/>
        <a:lstStyle/>
        <a:p>
          <a:endParaRPr lang="en-US"/>
        </a:p>
      </dgm:t>
    </dgm:pt>
    <dgm:pt modelId="{81C8F41D-FD2E-487B-BAF8-B3CDDEC13EE9}" type="sibTrans" cxnId="{487F424D-BC09-4234-80EE-F6F2B8626937}">
      <dgm:prSet/>
      <dgm:spPr/>
      <dgm:t>
        <a:bodyPr/>
        <a:lstStyle/>
        <a:p>
          <a:endParaRPr lang="en-US"/>
        </a:p>
      </dgm:t>
    </dgm:pt>
    <dgm:pt modelId="{2A673CE9-8109-494D-91D5-77FF6FF3932D}">
      <dgm:prSet phldrT="[Text]"/>
      <dgm:spPr/>
      <dgm:t>
        <a:bodyPr/>
        <a:lstStyle/>
        <a:p>
          <a:r>
            <a:rPr lang="en-US" dirty="0" smtClean="0"/>
            <a:t>Industry</a:t>
          </a:r>
          <a:endParaRPr lang="en-US" dirty="0"/>
        </a:p>
      </dgm:t>
    </dgm:pt>
    <dgm:pt modelId="{1B94B82E-8F35-4416-8593-7E939F97540C}" type="parTrans" cxnId="{4B3F08D6-92E7-41B5-9D4E-5A75B4787BA7}">
      <dgm:prSet/>
      <dgm:spPr/>
      <dgm:t>
        <a:bodyPr/>
        <a:lstStyle/>
        <a:p>
          <a:endParaRPr lang="en-US"/>
        </a:p>
      </dgm:t>
    </dgm:pt>
    <dgm:pt modelId="{D948A382-6477-4EF3-836A-CBCF9DEDC50C}" type="sibTrans" cxnId="{4B3F08D6-92E7-41B5-9D4E-5A75B4787BA7}">
      <dgm:prSet/>
      <dgm:spPr/>
      <dgm:t>
        <a:bodyPr/>
        <a:lstStyle/>
        <a:p>
          <a:endParaRPr lang="en-US"/>
        </a:p>
      </dgm:t>
    </dgm:pt>
    <dgm:pt modelId="{83E7E496-B4CB-492C-A6DA-ECEFE72CAD18}">
      <dgm:prSet phldrT="[Text]"/>
      <dgm:spPr/>
      <dgm:t>
        <a:bodyPr/>
        <a:lstStyle/>
        <a:p>
          <a:r>
            <a:rPr lang="en-US" dirty="0" smtClean="0"/>
            <a:t>Foreign NPPOs</a:t>
          </a:r>
          <a:endParaRPr lang="en-US" dirty="0"/>
        </a:p>
      </dgm:t>
    </dgm:pt>
    <dgm:pt modelId="{FF498A33-B927-4469-ADB0-D999A1C5B3D4}" type="parTrans" cxnId="{C00C6F16-2583-46B2-B3FB-3E9F707FB05F}">
      <dgm:prSet/>
      <dgm:spPr/>
      <dgm:t>
        <a:bodyPr/>
        <a:lstStyle/>
        <a:p>
          <a:endParaRPr lang="en-US"/>
        </a:p>
      </dgm:t>
    </dgm:pt>
    <dgm:pt modelId="{2E392808-B305-4128-856A-835D59D8F393}" type="sibTrans" cxnId="{C00C6F16-2583-46B2-B3FB-3E9F707FB05F}">
      <dgm:prSet/>
      <dgm:spPr/>
      <dgm:t>
        <a:bodyPr/>
        <a:lstStyle/>
        <a:p>
          <a:endParaRPr lang="en-US"/>
        </a:p>
      </dgm:t>
    </dgm:pt>
    <dgm:pt modelId="{AFE8C65F-DB64-435F-B6F9-26735AB4EACE}" type="pres">
      <dgm:prSet presAssocID="{CBBEAA9F-8413-4ED7-8761-711D71A28714}" presName="Name0" presStyleCnt="0">
        <dgm:presLayoutVars>
          <dgm:dir/>
          <dgm:resizeHandles val="exact"/>
        </dgm:presLayoutVars>
      </dgm:prSet>
      <dgm:spPr/>
      <dgm:t>
        <a:bodyPr/>
        <a:lstStyle/>
        <a:p>
          <a:endParaRPr lang="en-US"/>
        </a:p>
      </dgm:t>
    </dgm:pt>
    <dgm:pt modelId="{AD407C22-88B6-466D-A48D-359B5F6E87CA}" type="pres">
      <dgm:prSet presAssocID="{4265AD2C-954F-4ACE-B991-E5335FC99930}" presName="node" presStyleLbl="node1" presStyleIdx="0" presStyleCnt="3" custRadScaleRad="100066" custRadScaleInc="-1176">
        <dgm:presLayoutVars>
          <dgm:bulletEnabled val="1"/>
        </dgm:presLayoutVars>
      </dgm:prSet>
      <dgm:spPr/>
      <dgm:t>
        <a:bodyPr/>
        <a:lstStyle/>
        <a:p>
          <a:endParaRPr lang="en-US"/>
        </a:p>
      </dgm:t>
    </dgm:pt>
    <dgm:pt modelId="{603F0C66-5064-44E7-BD9B-E236DDCBAAE2}" type="pres">
      <dgm:prSet presAssocID="{81C8F41D-FD2E-487B-BAF8-B3CDDEC13EE9}" presName="sibTrans" presStyleLbl="sibTrans2D1" presStyleIdx="0" presStyleCnt="3"/>
      <dgm:spPr/>
      <dgm:t>
        <a:bodyPr/>
        <a:lstStyle/>
        <a:p>
          <a:endParaRPr lang="en-US"/>
        </a:p>
      </dgm:t>
    </dgm:pt>
    <dgm:pt modelId="{3FEA567A-47CF-4528-93BB-C03A8581614D}" type="pres">
      <dgm:prSet presAssocID="{81C8F41D-FD2E-487B-BAF8-B3CDDEC13EE9}" presName="connectorText" presStyleLbl="sibTrans2D1" presStyleIdx="0" presStyleCnt="3"/>
      <dgm:spPr/>
      <dgm:t>
        <a:bodyPr/>
        <a:lstStyle/>
        <a:p>
          <a:endParaRPr lang="en-US"/>
        </a:p>
      </dgm:t>
    </dgm:pt>
    <dgm:pt modelId="{0CC772AE-3696-4B97-9845-4821BA330610}" type="pres">
      <dgm:prSet presAssocID="{2A673CE9-8109-494D-91D5-77FF6FF3932D}" presName="node" presStyleLbl="node1" presStyleIdx="1" presStyleCnt="3">
        <dgm:presLayoutVars>
          <dgm:bulletEnabled val="1"/>
        </dgm:presLayoutVars>
      </dgm:prSet>
      <dgm:spPr/>
      <dgm:t>
        <a:bodyPr/>
        <a:lstStyle/>
        <a:p>
          <a:endParaRPr lang="en-US"/>
        </a:p>
      </dgm:t>
    </dgm:pt>
    <dgm:pt modelId="{E701C90D-E609-4E88-9643-5C3F149EA45A}" type="pres">
      <dgm:prSet presAssocID="{D948A382-6477-4EF3-836A-CBCF9DEDC50C}" presName="sibTrans" presStyleLbl="sibTrans2D1" presStyleIdx="1" presStyleCnt="3"/>
      <dgm:spPr/>
      <dgm:t>
        <a:bodyPr/>
        <a:lstStyle/>
        <a:p>
          <a:endParaRPr lang="en-US"/>
        </a:p>
      </dgm:t>
    </dgm:pt>
    <dgm:pt modelId="{08D259D4-1C0F-47D4-BAFD-F0D2B857D02C}" type="pres">
      <dgm:prSet presAssocID="{D948A382-6477-4EF3-836A-CBCF9DEDC50C}" presName="connectorText" presStyleLbl="sibTrans2D1" presStyleIdx="1" presStyleCnt="3"/>
      <dgm:spPr/>
      <dgm:t>
        <a:bodyPr/>
        <a:lstStyle/>
        <a:p>
          <a:endParaRPr lang="en-US"/>
        </a:p>
      </dgm:t>
    </dgm:pt>
    <dgm:pt modelId="{8D0B7920-21B7-4E85-BD99-07418793C011}" type="pres">
      <dgm:prSet presAssocID="{83E7E496-B4CB-492C-A6DA-ECEFE72CAD18}" presName="node" presStyleLbl="node1" presStyleIdx="2" presStyleCnt="3">
        <dgm:presLayoutVars>
          <dgm:bulletEnabled val="1"/>
        </dgm:presLayoutVars>
      </dgm:prSet>
      <dgm:spPr/>
      <dgm:t>
        <a:bodyPr/>
        <a:lstStyle/>
        <a:p>
          <a:endParaRPr lang="en-US"/>
        </a:p>
      </dgm:t>
    </dgm:pt>
    <dgm:pt modelId="{42FCE87D-5799-4727-A32F-CE15F1EF8263}" type="pres">
      <dgm:prSet presAssocID="{2E392808-B305-4128-856A-835D59D8F393}" presName="sibTrans" presStyleLbl="sibTrans2D1" presStyleIdx="2" presStyleCnt="3"/>
      <dgm:spPr/>
      <dgm:t>
        <a:bodyPr/>
        <a:lstStyle/>
        <a:p>
          <a:endParaRPr lang="en-US"/>
        </a:p>
      </dgm:t>
    </dgm:pt>
    <dgm:pt modelId="{2F65ADF4-B895-45C8-9B03-C85EF63FACCD}" type="pres">
      <dgm:prSet presAssocID="{2E392808-B305-4128-856A-835D59D8F393}" presName="connectorText" presStyleLbl="sibTrans2D1" presStyleIdx="2" presStyleCnt="3"/>
      <dgm:spPr/>
      <dgm:t>
        <a:bodyPr/>
        <a:lstStyle/>
        <a:p>
          <a:endParaRPr lang="en-US"/>
        </a:p>
      </dgm:t>
    </dgm:pt>
  </dgm:ptLst>
  <dgm:cxnLst>
    <dgm:cxn modelId="{5838741E-9D12-42DE-B3EB-8D7C3B800B40}" type="presOf" srcId="{2E392808-B305-4128-856A-835D59D8F393}" destId="{42FCE87D-5799-4727-A32F-CE15F1EF8263}" srcOrd="0" destOrd="0" presId="urn:microsoft.com/office/officeart/2005/8/layout/cycle7"/>
    <dgm:cxn modelId="{BA52DE27-26BB-4499-AD12-F6E7535D3254}" type="presOf" srcId="{2E392808-B305-4128-856A-835D59D8F393}" destId="{2F65ADF4-B895-45C8-9B03-C85EF63FACCD}" srcOrd="1" destOrd="0" presId="urn:microsoft.com/office/officeart/2005/8/layout/cycle7"/>
    <dgm:cxn modelId="{4B3F08D6-92E7-41B5-9D4E-5A75B4787BA7}" srcId="{CBBEAA9F-8413-4ED7-8761-711D71A28714}" destId="{2A673CE9-8109-494D-91D5-77FF6FF3932D}" srcOrd="1" destOrd="0" parTransId="{1B94B82E-8F35-4416-8593-7E939F97540C}" sibTransId="{D948A382-6477-4EF3-836A-CBCF9DEDC50C}"/>
    <dgm:cxn modelId="{81A1B342-663F-4E16-97C2-03BFEE5FFD69}" type="presOf" srcId="{4265AD2C-954F-4ACE-B991-E5335FC99930}" destId="{AD407C22-88B6-466D-A48D-359B5F6E87CA}" srcOrd="0" destOrd="0" presId="urn:microsoft.com/office/officeart/2005/8/layout/cycle7"/>
    <dgm:cxn modelId="{BBAA62A1-B2DA-41B3-9228-8AF9FEE561C2}" type="presOf" srcId="{81C8F41D-FD2E-487B-BAF8-B3CDDEC13EE9}" destId="{3FEA567A-47CF-4528-93BB-C03A8581614D}" srcOrd="1" destOrd="0" presId="urn:microsoft.com/office/officeart/2005/8/layout/cycle7"/>
    <dgm:cxn modelId="{CF0D9385-4BF3-43E9-9E6E-1BB3A0B4E287}" type="presOf" srcId="{CBBEAA9F-8413-4ED7-8761-711D71A28714}" destId="{AFE8C65F-DB64-435F-B6F9-26735AB4EACE}" srcOrd="0" destOrd="0" presId="urn:microsoft.com/office/officeart/2005/8/layout/cycle7"/>
    <dgm:cxn modelId="{A263A4F5-3CAE-472D-BD1A-7FB5C67FDAC5}" type="presOf" srcId="{81C8F41D-FD2E-487B-BAF8-B3CDDEC13EE9}" destId="{603F0C66-5064-44E7-BD9B-E236DDCBAAE2}" srcOrd="0" destOrd="0" presId="urn:microsoft.com/office/officeart/2005/8/layout/cycle7"/>
    <dgm:cxn modelId="{C00C6F16-2583-46B2-B3FB-3E9F707FB05F}" srcId="{CBBEAA9F-8413-4ED7-8761-711D71A28714}" destId="{83E7E496-B4CB-492C-A6DA-ECEFE72CAD18}" srcOrd="2" destOrd="0" parTransId="{FF498A33-B927-4469-ADB0-D999A1C5B3D4}" sibTransId="{2E392808-B305-4128-856A-835D59D8F393}"/>
    <dgm:cxn modelId="{487F424D-BC09-4234-80EE-F6F2B8626937}" srcId="{CBBEAA9F-8413-4ED7-8761-711D71A28714}" destId="{4265AD2C-954F-4ACE-B991-E5335FC99930}" srcOrd="0" destOrd="0" parTransId="{A3FBA122-0AE4-4FDE-B4FC-91AE3C2C76E1}" sibTransId="{81C8F41D-FD2E-487B-BAF8-B3CDDEC13EE9}"/>
    <dgm:cxn modelId="{5729D73F-77C2-4A07-92D9-E6ACCE3CD41B}" type="presOf" srcId="{2A673CE9-8109-494D-91D5-77FF6FF3932D}" destId="{0CC772AE-3696-4B97-9845-4821BA330610}" srcOrd="0" destOrd="0" presId="urn:microsoft.com/office/officeart/2005/8/layout/cycle7"/>
    <dgm:cxn modelId="{6CA5CF51-AF6A-410D-AA8A-85D17C87E641}" type="presOf" srcId="{83E7E496-B4CB-492C-A6DA-ECEFE72CAD18}" destId="{8D0B7920-21B7-4E85-BD99-07418793C011}" srcOrd="0" destOrd="0" presId="urn:microsoft.com/office/officeart/2005/8/layout/cycle7"/>
    <dgm:cxn modelId="{0A858B43-FE5B-4B0A-8906-013DC8016A78}" type="presOf" srcId="{D948A382-6477-4EF3-836A-CBCF9DEDC50C}" destId="{E701C90D-E609-4E88-9643-5C3F149EA45A}" srcOrd="0" destOrd="0" presId="urn:microsoft.com/office/officeart/2005/8/layout/cycle7"/>
    <dgm:cxn modelId="{EA931254-BBE1-4C8E-BD27-9901BCB70986}" type="presOf" srcId="{D948A382-6477-4EF3-836A-CBCF9DEDC50C}" destId="{08D259D4-1C0F-47D4-BAFD-F0D2B857D02C}" srcOrd="1" destOrd="0" presId="urn:microsoft.com/office/officeart/2005/8/layout/cycle7"/>
    <dgm:cxn modelId="{567C7A1B-383F-4624-8078-0C18F764C482}" type="presParOf" srcId="{AFE8C65F-DB64-435F-B6F9-26735AB4EACE}" destId="{AD407C22-88B6-466D-A48D-359B5F6E87CA}" srcOrd="0" destOrd="0" presId="urn:microsoft.com/office/officeart/2005/8/layout/cycle7"/>
    <dgm:cxn modelId="{66F859F4-86BE-43BA-B51F-6BD0104FF341}" type="presParOf" srcId="{AFE8C65F-DB64-435F-B6F9-26735AB4EACE}" destId="{603F0C66-5064-44E7-BD9B-E236DDCBAAE2}" srcOrd="1" destOrd="0" presId="urn:microsoft.com/office/officeart/2005/8/layout/cycle7"/>
    <dgm:cxn modelId="{92ACC8A5-943E-4AC5-AC1E-FB3DB75CFC72}" type="presParOf" srcId="{603F0C66-5064-44E7-BD9B-E236DDCBAAE2}" destId="{3FEA567A-47CF-4528-93BB-C03A8581614D}" srcOrd="0" destOrd="0" presId="urn:microsoft.com/office/officeart/2005/8/layout/cycle7"/>
    <dgm:cxn modelId="{B263A087-F7C7-4181-84D0-1A75A2758584}" type="presParOf" srcId="{AFE8C65F-DB64-435F-B6F9-26735AB4EACE}" destId="{0CC772AE-3696-4B97-9845-4821BA330610}" srcOrd="2" destOrd="0" presId="urn:microsoft.com/office/officeart/2005/8/layout/cycle7"/>
    <dgm:cxn modelId="{26671370-1294-453F-BD58-9FDB993E9824}" type="presParOf" srcId="{AFE8C65F-DB64-435F-B6F9-26735AB4EACE}" destId="{E701C90D-E609-4E88-9643-5C3F149EA45A}" srcOrd="3" destOrd="0" presId="urn:microsoft.com/office/officeart/2005/8/layout/cycle7"/>
    <dgm:cxn modelId="{5BD64526-62EA-4DE9-B154-88177CD11B32}" type="presParOf" srcId="{E701C90D-E609-4E88-9643-5C3F149EA45A}" destId="{08D259D4-1C0F-47D4-BAFD-F0D2B857D02C}" srcOrd="0" destOrd="0" presId="urn:microsoft.com/office/officeart/2005/8/layout/cycle7"/>
    <dgm:cxn modelId="{AE3250D0-1A0F-4698-9596-6C227BC45744}" type="presParOf" srcId="{AFE8C65F-DB64-435F-B6F9-26735AB4EACE}" destId="{8D0B7920-21B7-4E85-BD99-07418793C011}" srcOrd="4" destOrd="0" presId="urn:microsoft.com/office/officeart/2005/8/layout/cycle7"/>
    <dgm:cxn modelId="{0A144636-8581-4E62-B7ED-FBEAA988EC2F}" type="presParOf" srcId="{AFE8C65F-DB64-435F-B6F9-26735AB4EACE}" destId="{42FCE87D-5799-4727-A32F-CE15F1EF8263}" srcOrd="5" destOrd="0" presId="urn:microsoft.com/office/officeart/2005/8/layout/cycle7"/>
    <dgm:cxn modelId="{6F3CD5FA-32B6-4559-858F-5FC90B3EC116}" type="presParOf" srcId="{42FCE87D-5799-4727-A32F-CE15F1EF8263}" destId="{2F65ADF4-B895-45C8-9B03-C85EF63FACC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4D847-2BB2-4433-AFCC-52F8262612B7}" type="datetimeFigureOut">
              <a:rPr lang="en-US" smtClean="0"/>
              <a:t>2/21/2017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F81D71-5ECE-4B2C-925B-9A9CC171E7D0}" type="slidenum">
              <a:rPr lang="en-US" smtClean="0"/>
              <a:t>‹nº›</a:t>
            </a:fld>
            <a:endParaRPr lang="en-US"/>
          </a:p>
        </p:txBody>
      </p:sp>
    </p:spTree>
    <p:extLst>
      <p:ext uri="{BB962C8B-B14F-4D97-AF65-F5344CB8AC3E}">
        <p14:creationId xmlns:p14="http://schemas.microsoft.com/office/powerpoint/2010/main" val="80359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9F32-52C6-46A5-A7B7-8794FFC15096}" type="slidenum">
              <a:rPr lang="en-US" smtClean="0"/>
              <a:t>8</a:t>
            </a:fld>
            <a:endParaRPr lang="en-US"/>
          </a:p>
        </p:txBody>
      </p:sp>
    </p:spTree>
    <p:extLst>
      <p:ext uri="{BB962C8B-B14F-4D97-AF65-F5344CB8AC3E}">
        <p14:creationId xmlns:p14="http://schemas.microsoft.com/office/powerpoint/2010/main" val="2038669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APHIS does not currently have the infrastructure</a:t>
            </a:r>
            <a:r>
              <a:rPr lang="en-US" baseline="0" dirty="0" smtClean="0"/>
              <a:t> to test seed at the port of entry so we are looking at different models. One model currently being tested is having companies test at accredited laboratories upon entry into the U.S. but before the seed is distributed for sale.  The labs have to be accredited either through NSHS or </a:t>
            </a:r>
            <a:r>
              <a:rPr lang="en-US" baseline="0" dirty="0" err="1" smtClean="0"/>
              <a:t>Naktuinbouw</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E98F61D-FBEC-44C9-BD29-F7FEB8C37D3A}" type="slidenum">
              <a:rPr lang="en-US" smtClean="0"/>
              <a:t>50</a:t>
            </a:fld>
            <a:endParaRPr lang="en-US"/>
          </a:p>
        </p:txBody>
      </p:sp>
    </p:spTree>
    <p:extLst>
      <p:ext uri="{BB962C8B-B14F-4D97-AF65-F5344CB8AC3E}">
        <p14:creationId xmlns:p14="http://schemas.microsoft.com/office/powerpoint/2010/main" val="2815821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The U.S. had a couple cases of CGMMV pop up</a:t>
            </a:r>
            <a:r>
              <a:rPr lang="en-US" baseline="0" dirty="0" smtClean="0"/>
              <a:t> in fields in California.  This raised the profile of seed transmitted diseases within APHIS and caused us to consider a different approach to seed imports.</a:t>
            </a:r>
            <a:endParaRPr lang="en-US" dirty="0"/>
          </a:p>
        </p:txBody>
      </p:sp>
      <p:sp>
        <p:nvSpPr>
          <p:cNvPr id="4" name="Slide Number Placeholder 3"/>
          <p:cNvSpPr>
            <a:spLocks noGrp="1"/>
          </p:cNvSpPr>
          <p:nvPr>
            <p:ph type="sldNum" sz="quarter" idx="10"/>
          </p:nvPr>
        </p:nvSpPr>
        <p:spPr/>
        <p:txBody>
          <a:bodyPr/>
          <a:lstStyle/>
          <a:p>
            <a:fld id="{9E98F61D-FBEC-44C9-BD29-F7FEB8C37D3A}" type="slidenum">
              <a:rPr lang="en-US" smtClean="0"/>
              <a:t>54</a:t>
            </a:fld>
            <a:endParaRPr lang="en-US"/>
          </a:p>
        </p:txBody>
      </p:sp>
    </p:spTree>
    <p:extLst>
      <p:ext uri="{BB962C8B-B14F-4D97-AF65-F5344CB8AC3E}">
        <p14:creationId xmlns:p14="http://schemas.microsoft.com/office/powerpoint/2010/main" val="2294067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6203">
              <a:defRPr/>
            </a:pPr>
            <a:r>
              <a:rPr lang="en-US" dirty="0"/>
              <a:t>Like many other countries who are facing similar challenges, we are grappling with how best to facilitate the safe, uninterrupted movement of seed while protecting US agriculture from seed-borne disease risks.</a:t>
            </a:r>
          </a:p>
          <a:p>
            <a:pPr defTabSz="896203">
              <a:defRPr/>
            </a:pPr>
            <a:endParaRPr lang="en-US" dirty="0"/>
          </a:p>
          <a:p>
            <a:pPr defTabSz="896203">
              <a:defRPr/>
            </a:pPr>
            <a:r>
              <a:rPr lang="en-US" dirty="0"/>
              <a:t>Today, we’re seeing the emergence of numerous regulations and requirements from different countries, including Brazil, Chile, the European Union, Russia, and Australia.</a:t>
            </a:r>
          </a:p>
          <a:p>
            <a:pPr defTabSz="896203">
              <a:defRPr/>
            </a:pPr>
            <a:endParaRPr lang="en-US" dirty="0"/>
          </a:p>
          <a:p>
            <a:pPr defTabSz="896203">
              <a:defRPr/>
            </a:pPr>
            <a:r>
              <a:rPr lang="en-US" dirty="0"/>
              <a:t>It seems that everyone is trying to come up with something new to regulate seed trade and help mitigate the risk of seed-borne disease.</a:t>
            </a:r>
          </a:p>
          <a:p>
            <a:pPr defTabSz="896203">
              <a:defRPr/>
            </a:pPr>
            <a:endParaRPr lang="en-US" dirty="0"/>
          </a:p>
          <a:p>
            <a:pPr defTabSz="896203">
              <a:defRPr/>
            </a:pPr>
            <a:r>
              <a:rPr lang="en-US" dirty="0"/>
              <a:t>In addition, the IPPC is also working on a draft standard for seed movement.</a:t>
            </a:r>
          </a:p>
          <a:p>
            <a:pPr defTabSz="896203">
              <a:defRPr/>
            </a:pPr>
            <a:endParaRPr lang="en-US" dirty="0"/>
          </a:p>
          <a:p>
            <a:pPr defTabSz="896203">
              <a:defRPr/>
            </a:pPr>
            <a:r>
              <a:rPr lang="en-US" dirty="0"/>
              <a:t>In my opinion, the time is ripe for someone to step forward and lead a global dialog on seed trade and seed transmitted diseases.</a:t>
            </a:r>
          </a:p>
          <a:p>
            <a:pPr defTabSz="896203">
              <a:defRPr/>
            </a:pPr>
            <a:endParaRPr lang="en-US" dirty="0"/>
          </a:p>
          <a:p>
            <a:r>
              <a:rPr lang="en-US" dirty="0"/>
              <a:t>I believe that PPQ is well-positioned, working with you, the seed industry, to lead that conversation.</a:t>
            </a:r>
          </a:p>
          <a:p>
            <a:endParaRPr lang="en-US" dirty="0"/>
          </a:p>
        </p:txBody>
      </p:sp>
      <p:sp>
        <p:nvSpPr>
          <p:cNvPr id="4" name="Slide Number Placeholder 3"/>
          <p:cNvSpPr>
            <a:spLocks noGrp="1"/>
          </p:cNvSpPr>
          <p:nvPr>
            <p:ph type="sldNum" sz="quarter" idx="10"/>
          </p:nvPr>
        </p:nvSpPr>
        <p:spPr/>
        <p:txBody>
          <a:bodyPr/>
          <a:lstStyle/>
          <a:p>
            <a:fld id="{9E98F61D-FBEC-44C9-BD29-F7FEB8C37D3A}"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418778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8F61D-FBEC-44C9-BD29-F7FEB8C37D3A}" type="slidenum">
              <a:rPr lang="en-US" smtClean="0"/>
              <a:t>59</a:t>
            </a:fld>
            <a:endParaRPr lang="en-US"/>
          </a:p>
        </p:txBody>
      </p:sp>
    </p:spTree>
    <p:extLst>
      <p:ext uri="{BB962C8B-B14F-4D97-AF65-F5344CB8AC3E}">
        <p14:creationId xmlns:p14="http://schemas.microsoft.com/office/powerpoint/2010/main" val="641533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critical factor for this program’s success is industry participation. We not only need your input, but also your collaboration to help shape and influence the development of a system that makes sense from both an industry and a regulatory perspective.</a:t>
            </a:r>
          </a:p>
          <a:p>
            <a:endParaRPr lang="en-US" dirty="0"/>
          </a:p>
          <a:p>
            <a:r>
              <a:rPr lang="en-US" dirty="0"/>
              <a:t>Our first step is to gather information about the seed production process and industry practices to help inform the development of the approach. </a:t>
            </a:r>
          </a:p>
          <a:p>
            <a:endParaRPr lang="en-US" dirty="0"/>
          </a:p>
          <a:p>
            <a:r>
              <a:rPr lang="en-US" dirty="0"/>
              <a:t>Concurrently, we need to evaluate the risks associated with seed trade, identify critical production points, determine available risk mitigation activities, and identify gaps that needs to be addressed through research and methods development to expand our regulatory toolbox. </a:t>
            </a:r>
          </a:p>
          <a:p>
            <a:endParaRPr lang="en-US" dirty="0"/>
          </a:p>
          <a:p>
            <a:r>
              <a:rPr lang="en-US" dirty="0"/>
              <a:t>Our goal, working with you, is to develop certification and accreditation standards that will allow us to know at each stage of the seed production and trade process what needs to be done to effectively mitigate risk.</a:t>
            </a:r>
          </a:p>
          <a:p>
            <a:endParaRPr lang="en-US" dirty="0"/>
          </a:p>
          <a:p>
            <a:r>
              <a:rPr lang="en-US" dirty="0"/>
              <a:t>We have an enormous opportunity ahead of us, and a tremendous amount of work.</a:t>
            </a:r>
          </a:p>
          <a:p>
            <a:endParaRPr lang="en-US" dirty="0"/>
          </a:p>
          <a:p>
            <a:r>
              <a:rPr lang="en-US" dirty="0"/>
              <a:t>We need to build consensus—domestically and internationally—about how seed should be handled as we work to develop a practical system that can accommodate how seed moves around the world.</a:t>
            </a:r>
          </a:p>
          <a:p>
            <a:endParaRPr lang="en-US" dirty="0"/>
          </a:p>
          <a:p>
            <a:r>
              <a:rPr lang="en-US" dirty="0"/>
              <a:t>I look forward to working with you to develop a framework that would not only promote safer, more predictable seed trade, but also ensure a steady and reliable source of safe American seed for consumers here and around the world.</a:t>
            </a:r>
          </a:p>
          <a:p>
            <a:endParaRPr lang="en-US" dirty="0"/>
          </a:p>
          <a:p>
            <a:endParaRPr lang="en-US" dirty="0"/>
          </a:p>
        </p:txBody>
      </p:sp>
      <p:sp>
        <p:nvSpPr>
          <p:cNvPr id="4" name="Slide Number Placeholder 3"/>
          <p:cNvSpPr>
            <a:spLocks noGrp="1"/>
          </p:cNvSpPr>
          <p:nvPr>
            <p:ph type="sldNum" sz="quarter" idx="10"/>
          </p:nvPr>
        </p:nvSpPr>
        <p:spPr/>
        <p:txBody>
          <a:bodyPr/>
          <a:lstStyle/>
          <a:p>
            <a:fld id="{9E98F61D-FBEC-44C9-BD29-F7FEB8C37D3A}" type="slidenum">
              <a:rPr lang="en-US" smtClean="0"/>
              <a:t>63</a:t>
            </a:fld>
            <a:endParaRPr lang="en-US"/>
          </a:p>
        </p:txBody>
      </p:sp>
    </p:spTree>
    <p:extLst>
      <p:ext uri="{BB962C8B-B14F-4D97-AF65-F5344CB8AC3E}">
        <p14:creationId xmlns:p14="http://schemas.microsoft.com/office/powerpoint/2010/main" val="3872699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9F32-52C6-46A5-A7B7-8794FFC15096}" type="slidenum">
              <a:rPr lang="en-US" smtClean="0"/>
              <a:t>66</a:t>
            </a:fld>
            <a:endParaRPr lang="en-US"/>
          </a:p>
        </p:txBody>
      </p:sp>
    </p:spTree>
    <p:extLst>
      <p:ext uri="{BB962C8B-B14F-4D97-AF65-F5344CB8AC3E}">
        <p14:creationId xmlns:p14="http://schemas.microsoft.com/office/powerpoint/2010/main" val="1028720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successfully implemented, </a:t>
            </a:r>
            <a:r>
              <a:rPr lang="en-US" dirty="0" err="1"/>
              <a:t>ReFreSH</a:t>
            </a:r>
            <a:r>
              <a:rPr lang="en-US" dirty="0"/>
              <a:t> would increase the safety of global seed trade and reduce the risk of seed transmitted diseases.</a:t>
            </a:r>
          </a:p>
          <a:p>
            <a:endParaRPr lang="en-US" dirty="0"/>
          </a:p>
          <a:p>
            <a:r>
              <a:rPr lang="en-US" dirty="0"/>
              <a:t>It would also establish predictable, technically justified requirements that would allow for faster, easier movement of seeds.</a:t>
            </a:r>
          </a:p>
          <a:p>
            <a:endParaRPr lang="en-US" dirty="0"/>
          </a:p>
        </p:txBody>
      </p:sp>
      <p:sp>
        <p:nvSpPr>
          <p:cNvPr id="4" name="Slide Number Placeholder 3"/>
          <p:cNvSpPr>
            <a:spLocks noGrp="1"/>
          </p:cNvSpPr>
          <p:nvPr>
            <p:ph type="sldNum" sz="quarter" idx="10"/>
          </p:nvPr>
        </p:nvSpPr>
        <p:spPr/>
        <p:txBody>
          <a:bodyPr/>
          <a:lstStyle/>
          <a:p>
            <a:fld id="{9E98F61D-FBEC-44C9-BD29-F7FEB8C37D3A}" type="slidenum">
              <a:rPr lang="en-US" smtClean="0"/>
              <a:t>71</a:t>
            </a:fld>
            <a:endParaRPr lang="en-US"/>
          </a:p>
        </p:txBody>
      </p:sp>
    </p:spTree>
    <p:extLst>
      <p:ext uri="{BB962C8B-B14F-4D97-AF65-F5344CB8AC3E}">
        <p14:creationId xmlns:p14="http://schemas.microsoft.com/office/powerpoint/2010/main" val="1592714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successfully implemented, </a:t>
            </a:r>
            <a:r>
              <a:rPr lang="en-US" dirty="0" err="1"/>
              <a:t>ReFreSH</a:t>
            </a:r>
            <a:r>
              <a:rPr lang="en-US" dirty="0"/>
              <a:t> would increase the safety of global seed trade and reduce the risk of seed transmitted diseases.</a:t>
            </a:r>
          </a:p>
          <a:p>
            <a:endParaRPr lang="en-US" dirty="0"/>
          </a:p>
          <a:p>
            <a:r>
              <a:rPr lang="en-US" dirty="0"/>
              <a:t>It would also establish predictable, technically justified requirements that would allow for faster, easier movement of seeds.</a:t>
            </a:r>
          </a:p>
          <a:p>
            <a:endParaRPr lang="en-US" dirty="0"/>
          </a:p>
        </p:txBody>
      </p:sp>
      <p:sp>
        <p:nvSpPr>
          <p:cNvPr id="4" name="Slide Number Placeholder 3"/>
          <p:cNvSpPr>
            <a:spLocks noGrp="1"/>
          </p:cNvSpPr>
          <p:nvPr>
            <p:ph type="sldNum" sz="quarter" idx="10"/>
          </p:nvPr>
        </p:nvSpPr>
        <p:spPr/>
        <p:txBody>
          <a:bodyPr/>
          <a:lstStyle/>
          <a:p>
            <a:fld id="{9E98F61D-FBEC-44C9-BD29-F7FEB8C37D3A}" type="slidenum">
              <a:rPr lang="en-US" smtClean="0"/>
              <a:t>72</a:t>
            </a:fld>
            <a:endParaRPr lang="en-US"/>
          </a:p>
        </p:txBody>
      </p:sp>
    </p:spTree>
    <p:extLst>
      <p:ext uri="{BB962C8B-B14F-4D97-AF65-F5344CB8AC3E}">
        <p14:creationId xmlns:p14="http://schemas.microsoft.com/office/powerpoint/2010/main" val="25549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E98F61D-FBEC-44C9-BD29-F7FEB8C37D3A}" type="slidenum">
              <a:rPr lang="en-US" smtClean="0"/>
              <a:t>73</a:t>
            </a:fld>
            <a:endParaRPr lang="en-US"/>
          </a:p>
        </p:txBody>
      </p:sp>
    </p:spTree>
    <p:extLst>
      <p:ext uri="{BB962C8B-B14F-4D97-AF65-F5344CB8AC3E}">
        <p14:creationId xmlns:p14="http://schemas.microsoft.com/office/powerpoint/2010/main" val="3141141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75</a:t>
            </a:fld>
            <a:endParaRPr lang="en-US" dirty="0"/>
          </a:p>
        </p:txBody>
      </p:sp>
    </p:spTree>
    <p:extLst>
      <p:ext uri="{BB962C8B-B14F-4D97-AF65-F5344CB8AC3E}">
        <p14:creationId xmlns:p14="http://schemas.microsoft.com/office/powerpoint/2010/main" val="318523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trade is based on a simple model.  One country wants to move their product to a second country.  Seed does not adhere to this trade model and the complexity of seed trade presents challenges for regulators who are concerned about maintaining seed free of pests.  It is not uncommon for seed to pass through 5 or more countries before it ends up with the final consumer.  Seed companies are truly global in nature with research and development, breeder line development, stock seed production, grow out, and post-harvest processing spread around the globe.  The trade model represents varying quantities of seeds from a few hundred seeds for a breeder line being developed and tested to container loads full.  The diversity of shipment sizes posses problems for seed testing and risk characterization.</a:t>
            </a:r>
          </a:p>
        </p:txBody>
      </p:sp>
      <p:sp>
        <p:nvSpPr>
          <p:cNvPr id="4" name="Slide Number Placeholder 3"/>
          <p:cNvSpPr>
            <a:spLocks noGrp="1"/>
          </p:cNvSpPr>
          <p:nvPr>
            <p:ph type="sldNum" sz="quarter" idx="10"/>
          </p:nvPr>
        </p:nvSpPr>
        <p:spPr/>
        <p:txBody>
          <a:bodyPr/>
          <a:lstStyle/>
          <a:p>
            <a:fld id="{9E98F61D-FBEC-44C9-BD29-F7FEB8C37D3A}" type="slidenum">
              <a:rPr lang="en-US" smtClean="0"/>
              <a:t>11</a:t>
            </a:fld>
            <a:endParaRPr lang="en-US"/>
          </a:p>
        </p:txBody>
      </p:sp>
    </p:spTree>
    <p:extLst>
      <p:ext uri="{BB962C8B-B14F-4D97-AF65-F5344CB8AC3E}">
        <p14:creationId xmlns:p14="http://schemas.microsoft.com/office/powerpoint/2010/main" val="196030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endParaRPr lang="en-GB"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003E74-4F43-4D74-89BC-67F4B0E3A65B}" type="slidenum">
              <a:rPr lang="en-US" altLang="en-US" smtClean="0"/>
              <a:pPr/>
              <a:t>38</a:t>
            </a:fld>
            <a:endParaRPr lang="en-US" altLang="en-US" smtClean="0"/>
          </a:p>
        </p:txBody>
      </p:sp>
    </p:spTree>
    <p:extLst>
      <p:ext uri="{BB962C8B-B14F-4D97-AF65-F5344CB8AC3E}">
        <p14:creationId xmlns:p14="http://schemas.microsoft.com/office/powerpoint/2010/main" val="59501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CAC723-C12E-4647-9314-C5021A367543}" type="slidenum">
              <a:rPr lang="en-US" altLang="en-US" smtClean="0"/>
              <a:pPr/>
              <a:t>39</a:t>
            </a:fld>
            <a:endParaRPr lang="en-US" altLang="en-US" smtClean="0"/>
          </a:p>
        </p:txBody>
      </p:sp>
    </p:spTree>
    <p:extLst>
      <p:ext uri="{BB962C8B-B14F-4D97-AF65-F5344CB8AC3E}">
        <p14:creationId xmlns:p14="http://schemas.microsoft.com/office/powerpoint/2010/main" val="232681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US" altLang="en-US" smtClean="0"/>
          </a:p>
        </p:txBody>
      </p:sp>
      <p:sp>
        <p:nvSpPr>
          <p:cNvPr id="19460"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DFD3E6EF-078C-47FD-A8CC-DE5FFAE5EF28}" type="slidenum">
              <a:rPr lang="en-US" altLang="en-US" sz="1200"/>
              <a:pPr algn="r"/>
              <a:t>40</a:t>
            </a:fld>
            <a:endParaRPr lang="en-US" altLang="en-US" sz="1200"/>
          </a:p>
        </p:txBody>
      </p:sp>
    </p:spTree>
    <p:extLst>
      <p:ext uri="{BB962C8B-B14F-4D97-AF65-F5344CB8AC3E}">
        <p14:creationId xmlns:p14="http://schemas.microsoft.com/office/powerpoint/2010/main" val="135583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txBox="1">
            <a:spLocks noGrp="1"/>
          </p:cNvSpPr>
          <p:nvPr/>
        </p:nvSpPr>
        <p:spPr bwMode="auto">
          <a:xfrm>
            <a:off x="3884027" y="8684926"/>
            <a:ext cx="2972421" cy="457513"/>
          </a:xfrm>
          <a:prstGeom prst="rect">
            <a:avLst/>
          </a:prstGeom>
          <a:noFill/>
          <a:ln w="9525">
            <a:noFill/>
            <a:miter lim="800000"/>
            <a:headEnd/>
            <a:tailEnd/>
          </a:ln>
        </p:spPr>
        <p:txBody>
          <a:bodyPr lIns="91435" tIns="45718" rIns="91435" bIns="45718" anchor="b"/>
          <a:lstStyle/>
          <a:p>
            <a:pPr algn="r"/>
            <a:fld id="{3E71E6B2-3235-4EFF-9DCD-707D89236E49}" type="slidenum">
              <a:rPr lang="en-US" altLang="en-US" sz="1200"/>
              <a:pPr algn="r"/>
              <a:t>43</a:t>
            </a:fld>
            <a:endParaRPr lang="en-US" altLang="en-US" sz="1200"/>
          </a:p>
        </p:txBody>
      </p:sp>
    </p:spTree>
    <p:extLst>
      <p:ext uri="{BB962C8B-B14F-4D97-AF65-F5344CB8AC3E}">
        <p14:creationId xmlns:p14="http://schemas.microsoft.com/office/powerpoint/2010/main" val="228246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4144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875" indent="-285721">
              <a:defRPr>
                <a:solidFill>
                  <a:schemeClr val="tx1"/>
                </a:solidFill>
                <a:latin typeface="Arial" panose="020B0604020202020204" pitchFamily="34" charset="0"/>
              </a:defRPr>
            </a:lvl2pPr>
            <a:lvl3pPr marL="1142884" indent="-228577">
              <a:defRPr>
                <a:solidFill>
                  <a:schemeClr val="tx1"/>
                </a:solidFill>
                <a:latin typeface="Arial" panose="020B0604020202020204" pitchFamily="34" charset="0"/>
              </a:defRPr>
            </a:lvl3pPr>
            <a:lvl4pPr marL="1600037" indent="-228577">
              <a:defRPr>
                <a:solidFill>
                  <a:schemeClr val="tx1"/>
                </a:solidFill>
                <a:latin typeface="Arial" panose="020B0604020202020204" pitchFamily="34" charset="0"/>
              </a:defRPr>
            </a:lvl4pPr>
            <a:lvl5pPr marL="2057190" indent="-228577">
              <a:defRPr>
                <a:solidFill>
                  <a:schemeClr val="tx1"/>
                </a:solidFill>
                <a:latin typeface="Arial" panose="020B0604020202020204" pitchFamily="34" charset="0"/>
              </a:defRPr>
            </a:lvl5pPr>
            <a:lvl6pPr marL="2514344" indent="-228577" eaLnBrk="0" fontAlgn="base" hangingPunct="0">
              <a:spcBef>
                <a:spcPct val="0"/>
              </a:spcBef>
              <a:spcAft>
                <a:spcPct val="0"/>
              </a:spcAft>
              <a:defRPr>
                <a:solidFill>
                  <a:schemeClr val="tx1"/>
                </a:solidFill>
                <a:latin typeface="Arial" panose="020B0604020202020204" pitchFamily="34" charset="0"/>
              </a:defRPr>
            </a:lvl6pPr>
            <a:lvl7pPr marL="2971497" indent="-228577" eaLnBrk="0" fontAlgn="base" hangingPunct="0">
              <a:spcBef>
                <a:spcPct val="0"/>
              </a:spcBef>
              <a:spcAft>
                <a:spcPct val="0"/>
              </a:spcAft>
              <a:defRPr>
                <a:solidFill>
                  <a:schemeClr val="tx1"/>
                </a:solidFill>
                <a:latin typeface="Arial" panose="020B0604020202020204" pitchFamily="34" charset="0"/>
              </a:defRPr>
            </a:lvl7pPr>
            <a:lvl8pPr marL="3428651" indent="-228577" eaLnBrk="0" fontAlgn="base" hangingPunct="0">
              <a:spcBef>
                <a:spcPct val="0"/>
              </a:spcBef>
              <a:spcAft>
                <a:spcPct val="0"/>
              </a:spcAft>
              <a:defRPr>
                <a:solidFill>
                  <a:schemeClr val="tx1"/>
                </a:solidFill>
                <a:latin typeface="Arial" panose="020B0604020202020204" pitchFamily="34" charset="0"/>
              </a:defRPr>
            </a:lvl8pPr>
            <a:lvl9pPr marL="3885803" indent="-228577" eaLnBrk="0" fontAlgn="base" hangingPunct="0">
              <a:spcBef>
                <a:spcPct val="0"/>
              </a:spcBef>
              <a:spcAft>
                <a:spcPct val="0"/>
              </a:spcAft>
              <a:defRPr>
                <a:solidFill>
                  <a:schemeClr val="tx1"/>
                </a:solidFill>
                <a:latin typeface="Arial" panose="020B0604020202020204" pitchFamily="34" charset="0"/>
              </a:defRPr>
            </a:lvl9pPr>
          </a:lstStyle>
          <a:p>
            <a:fld id="{17DF4ABE-D388-4A51-B74A-BFE675109288}" type="slidenum">
              <a:rPr lang="en-US" altLang="en-US" smtClean="0"/>
              <a:pPr/>
              <a:t>47</a:t>
            </a:fld>
            <a:endParaRPr lang="en-US" altLang="en-US" smtClean="0"/>
          </a:p>
        </p:txBody>
      </p:sp>
    </p:spTree>
    <p:extLst>
      <p:ext uri="{BB962C8B-B14F-4D97-AF65-F5344CB8AC3E}">
        <p14:creationId xmlns:p14="http://schemas.microsoft.com/office/powerpoint/2010/main" val="4290006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trade is based on a simple model.  One country wants to move their product to a second country.  Seed does not adhere to this trade model and the complexity of seed trade presents challenges for regulators who are concerned about maintaining seed free of pests.  It is not uncommon for seed to pass through 5 or more countries before it ends up with the final consumer.  Seed companies are truly global in nature with research and development, breeder line development, stock seed production, grow out, and post-harvest processing spread around the globe.  The trade model represents varying quantities of seeds from a few hundred seeds for a breeder line being developed and tested to container loads full.  The diversity of shipment sizes posses problems for seed testing and risk characterization.</a:t>
            </a:r>
          </a:p>
        </p:txBody>
      </p:sp>
      <p:sp>
        <p:nvSpPr>
          <p:cNvPr id="4" name="Slide Number Placeholder 3"/>
          <p:cNvSpPr>
            <a:spLocks noGrp="1"/>
          </p:cNvSpPr>
          <p:nvPr>
            <p:ph type="sldNum" sz="quarter" idx="10"/>
          </p:nvPr>
        </p:nvSpPr>
        <p:spPr/>
        <p:txBody>
          <a:bodyPr/>
          <a:lstStyle/>
          <a:p>
            <a:fld id="{9E98F61D-FBEC-44C9-BD29-F7FEB8C37D3A}" type="slidenum">
              <a:rPr lang="en-US" smtClean="0"/>
              <a:t>48</a:t>
            </a:fld>
            <a:endParaRPr lang="en-US"/>
          </a:p>
        </p:txBody>
      </p:sp>
    </p:spTree>
    <p:extLst>
      <p:ext uri="{BB962C8B-B14F-4D97-AF65-F5344CB8AC3E}">
        <p14:creationId xmlns:p14="http://schemas.microsoft.com/office/powerpoint/2010/main" val="1960304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8F61D-FBEC-44C9-BD29-F7FEB8C37D3A}" type="slidenum">
              <a:rPr lang="en-US" smtClean="0"/>
              <a:t>49</a:t>
            </a:fld>
            <a:endParaRPr lang="en-US"/>
          </a:p>
        </p:txBody>
      </p:sp>
    </p:spTree>
    <p:extLst>
      <p:ext uri="{BB962C8B-B14F-4D97-AF65-F5344CB8AC3E}">
        <p14:creationId xmlns:p14="http://schemas.microsoft.com/office/powerpoint/2010/main" val="3834520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5638800"/>
            <a:ext cx="2895600" cy="100101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3BA9A-9CAC-476C-8E05-1264A324A1D5}"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613B8-BBCC-46E1-8239-FFEDEF91FAB3}"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43BA9A-9CAC-476C-8E05-1264A324A1D5}"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613B8-BBCC-46E1-8239-FFEDEF91FAB3}"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200" y="5581352"/>
            <a:ext cx="2590800" cy="8956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42925"/>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048000"/>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695560" y="289560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410200"/>
            <a:ext cx="1219200" cy="73907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43BA9A-9CAC-476C-8E05-1264A324A1D5}"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613B8-BBCC-46E1-8239-FFEDEF91FAB3}"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43BA9A-9CAC-476C-8E05-1264A324A1D5}"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613B8-BBCC-46E1-8239-FFEDEF91FAB3}" type="slidenum">
              <a:rPr lang="en-US" smtClean="0"/>
              <a:t>‹nº›</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3BA9A-9CAC-476C-8E05-1264A324A1D5}"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613B8-BBCC-46E1-8239-FFEDEF91FAB3}"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3BA9A-9CAC-476C-8E05-1264A324A1D5}"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613B8-BBCC-46E1-8239-FFEDEF91FAB3}"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3BA9A-9CAC-476C-8E05-1264A324A1D5}"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613B8-BBCC-46E1-8239-FFEDEF91FAB3}" type="slidenum">
              <a:rPr lang="en-US" smtClean="0"/>
              <a:t>‹nº›</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3BA9A-9CAC-476C-8E05-1264A324A1D5}"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613B8-BBCC-46E1-8239-FFEDEF91FAB3}"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343BA9A-9CAC-476C-8E05-1264A324A1D5}" type="datetimeFigureOut">
              <a:rPr lang="en-US" smtClean="0"/>
              <a:t>2/21/2017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4A613B8-BBCC-46E1-8239-FFEDEF91FAB3}"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www.harrismoran.com/products/cucumber/pdf/CGMMVBrochure.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angela.mcmellen-brannigan@aphis.usda.gov"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hyperlink" Target="mailto:rdunkle@betterseed.or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140.png"/><Relationship Id="rId4" Type="http://schemas.openxmlformats.org/officeDocument/2006/relationships/image" Target="../media/image1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err="1" smtClean="0"/>
              <a:t>PhytosanitARY</a:t>
            </a:r>
            <a:r>
              <a:rPr lang="en-US" b="1" dirty="0" smtClean="0"/>
              <a:t> Meeting</a:t>
            </a:r>
            <a:endParaRPr lang="en-US" b="1" dirty="0"/>
          </a:p>
        </p:txBody>
      </p:sp>
      <p:sp>
        <p:nvSpPr>
          <p:cNvPr id="3" name="Subtitle 2"/>
          <p:cNvSpPr>
            <a:spLocks noGrp="1"/>
          </p:cNvSpPr>
          <p:nvPr>
            <p:ph type="subTitle" idx="1"/>
          </p:nvPr>
        </p:nvSpPr>
        <p:spPr/>
        <p:txBody>
          <a:bodyPr/>
          <a:lstStyle/>
          <a:p>
            <a:r>
              <a:rPr lang="en-US" b="1" dirty="0" smtClean="0"/>
              <a:t>MAPA, ABRASEM, APHIS, ASTA</a:t>
            </a:r>
          </a:p>
          <a:p>
            <a:r>
              <a:rPr lang="en-US" b="1" dirty="0" smtClean="0"/>
              <a:t>Brasilia, Brazil</a:t>
            </a:r>
          </a:p>
          <a:p>
            <a:r>
              <a:rPr lang="en-US" b="1" dirty="0" smtClean="0"/>
              <a:t>February 21, 22, 2017</a:t>
            </a:r>
            <a:endParaRPr lang="en-US" b="1" dirty="0"/>
          </a:p>
        </p:txBody>
      </p:sp>
    </p:spTree>
    <p:extLst>
      <p:ext uri="{BB962C8B-B14F-4D97-AF65-F5344CB8AC3E}">
        <p14:creationId xmlns:p14="http://schemas.microsoft.com/office/powerpoint/2010/main" val="2294410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61633"/>
            <a:ext cx="8229600" cy="1143000"/>
          </a:xfrm>
        </p:spPr>
        <p:txBody>
          <a:bodyPr>
            <a:normAutofit/>
          </a:bodyPr>
          <a:lstStyle/>
          <a:p>
            <a:r>
              <a:rPr lang="en-US" sz="3600" b="1" dirty="0" smtClean="0"/>
              <a:t>Challenges of Seed Trade</a:t>
            </a:r>
            <a:endParaRPr lang="en-US" sz="3600" b="1" dirty="0"/>
          </a:p>
        </p:txBody>
      </p:sp>
      <p:sp>
        <p:nvSpPr>
          <p:cNvPr id="7" name="Content Placeholder 6"/>
          <p:cNvSpPr>
            <a:spLocks noGrp="1"/>
          </p:cNvSpPr>
          <p:nvPr>
            <p:ph idx="1"/>
          </p:nvPr>
        </p:nvSpPr>
        <p:spPr>
          <a:xfrm>
            <a:off x="457200" y="1752600"/>
            <a:ext cx="8229600" cy="4724400"/>
          </a:xfrm>
        </p:spPr>
        <p:txBody>
          <a:bodyPr>
            <a:normAutofit/>
          </a:bodyPr>
          <a:lstStyle/>
          <a:p>
            <a:r>
              <a:rPr lang="en-US" sz="2800" dirty="0" smtClean="0"/>
              <a:t>Seed potential pathway for pathogens</a:t>
            </a:r>
            <a:endParaRPr lang="en-US" sz="2800" dirty="0"/>
          </a:p>
          <a:p>
            <a:r>
              <a:rPr lang="en-US" sz="2800" dirty="0" smtClean="0"/>
              <a:t>Visual inspection not effective at finding pathogens</a:t>
            </a:r>
          </a:p>
          <a:p>
            <a:r>
              <a:rPr lang="en-US" sz="2800" dirty="0" smtClean="0"/>
              <a:t>Seed moves in complex global patterns</a:t>
            </a:r>
            <a:endParaRPr lang="en-US" sz="2800" dirty="0"/>
          </a:p>
          <a:p>
            <a:r>
              <a:rPr lang="en-US" sz="2800" dirty="0" smtClean="0"/>
              <a:t>NPPOs are all coming up with disparate solutions to the “seed problem” </a:t>
            </a:r>
          </a:p>
          <a:p>
            <a:endParaRPr lang="en-US" sz="2800" dirty="0" smtClean="0"/>
          </a:p>
        </p:txBody>
      </p:sp>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7969" y="3933240"/>
            <a:ext cx="1946031" cy="2924759"/>
          </a:xfrm>
          <a:prstGeom prst="rect">
            <a:avLst/>
          </a:prstGeom>
        </p:spPr>
      </p:pic>
    </p:spTree>
    <p:extLst>
      <p:ext uri="{BB962C8B-B14F-4D97-AF65-F5344CB8AC3E}">
        <p14:creationId xmlns:p14="http://schemas.microsoft.com/office/powerpoint/2010/main" val="42555071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alibri" pitchFamily="34" charset="0"/>
                <a:cs typeface="Calibri" pitchFamily="34" charset="0"/>
              </a:rPr>
              <a:t>Questions &amp; Answers</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val="3107996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cdevorshak\AppData\Local\Microsoft\Windows\Temporary Internet Files\Content.IE5\GR0YZ5VY\world_map[2].gif"/>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10452" r="10414" b="5605"/>
          <a:stretch>
            <a:fillRect/>
          </a:stretch>
        </p:blipFill>
        <p:spPr bwMode="auto">
          <a:xfrm>
            <a:off x="68450" y="1477026"/>
            <a:ext cx="9021762" cy="54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2"/>
          <p:cNvSpPr txBox="1">
            <a:spLocks noChangeArrowheads="1"/>
          </p:cNvSpPr>
          <p:nvPr/>
        </p:nvSpPr>
        <p:spPr bwMode="auto">
          <a:xfrm>
            <a:off x="3776850" y="2926413"/>
            <a:ext cx="325437"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2</a:t>
            </a:r>
          </a:p>
        </p:txBody>
      </p:sp>
      <p:sp>
        <p:nvSpPr>
          <p:cNvPr id="5" name="TextBox 13"/>
          <p:cNvSpPr txBox="1">
            <a:spLocks noChangeArrowheads="1"/>
          </p:cNvSpPr>
          <p:nvPr/>
        </p:nvSpPr>
        <p:spPr bwMode="auto">
          <a:xfrm>
            <a:off x="4281675" y="2597801"/>
            <a:ext cx="325437"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5</a:t>
            </a:r>
          </a:p>
        </p:txBody>
      </p:sp>
      <p:sp>
        <p:nvSpPr>
          <p:cNvPr id="6" name="TextBox 14"/>
          <p:cNvSpPr txBox="1">
            <a:spLocks noChangeArrowheads="1"/>
          </p:cNvSpPr>
          <p:nvPr/>
        </p:nvSpPr>
        <p:spPr bwMode="auto">
          <a:xfrm>
            <a:off x="4051487" y="2396188"/>
            <a:ext cx="327025"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3</a:t>
            </a:r>
          </a:p>
        </p:txBody>
      </p:sp>
      <p:sp>
        <p:nvSpPr>
          <p:cNvPr id="7" name="TextBox 16"/>
          <p:cNvSpPr txBox="1">
            <a:spLocks noChangeArrowheads="1"/>
          </p:cNvSpPr>
          <p:nvPr/>
        </p:nvSpPr>
        <p:spPr bwMode="auto">
          <a:xfrm>
            <a:off x="6593075" y="3297888"/>
            <a:ext cx="325437"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4</a:t>
            </a:r>
          </a:p>
        </p:txBody>
      </p:sp>
      <p:sp>
        <p:nvSpPr>
          <p:cNvPr id="8" name="TextBox 17"/>
          <p:cNvSpPr txBox="1">
            <a:spLocks noChangeArrowheads="1"/>
          </p:cNvSpPr>
          <p:nvPr/>
        </p:nvSpPr>
        <p:spPr bwMode="auto">
          <a:xfrm>
            <a:off x="1009837" y="3039126"/>
            <a:ext cx="327025"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6</a:t>
            </a:r>
          </a:p>
        </p:txBody>
      </p:sp>
      <p:sp>
        <p:nvSpPr>
          <p:cNvPr id="9" name="TextBox 18"/>
          <p:cNvSpPr txBox="1">
            <a:spLocks noChangeArrowheads="1"/>
          </p:cNvSpPr>
          <p:nvPr/>
        </p:nvSpPr>
        <p:spPr bwMode="auto">
          <a:xfrm>
            <a:off x="1313050" y="4078938"/>
            <a:ext cx="327025"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dirty="0">
                <a:latin typeface="Calibri" panose="020F0502020204030204" pitchFamily="34" charset="0"/>
              </a:rPr>
              <a:t>7</a:t>
            </a:r>
          </a:p>
        </p:txBody>
      </p:sp>
      <p:cxnSp>
        <p:nvCxnSpPr>
          <p:cNvPr id="10" name="Curved Connector 9"/>
          <p:cNvCxnSpPr>
            <a:stCxn id="16" idx="1"/>
            <a:endCxn id="4" idx="1"/>
          </p:cNvCxnSpPr>
          <p:nvPr/>
        </p:nvCxnSpPr>
        <p:spPr>
          <a:xfrm rot="10800000" flipV="1">
            <a:off x="3776850" y="2905776"/>
            <a:ext cx="257175" cy="220662"/>
          </a:xfrm>
          <a:prstGeom prst="curvedConnector3">
            <a:avLst>
              <a:gd name="adj1" fmla="val 18893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6" idx="0"/>
            <a:endCxn id="7" idx="0"/>
          </p:cNvCxnSpPr>
          <p:nvPr/>
        </p:nvCxnSpPr>
        <p:spPr>
          <a:xfrm rot="16200000" flipH="1">
            <a:off x="5034150" y="1577038"/>
            <a:ext cx="901700" cy="2540000"/>
          </a:xfrm>
          <a:prstGeom prst="curvedConnector3">
            <a:avLst>
              <a:gd name="adj1" fmla="val -2532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7" idx="1"/>
            <a:endCxn id="5" idx="3"/>
          </p:cNvCxnSpPr>
          <p:nvPr/>
        </p:nvCxnSpPr>
        <p:spPr>
          <a:xfrm rot="10800000">
            <a:off x="4607112" y="2797826"/>
            <a:ext cx="1985963" cy="700087"/>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4" idx="2"/>
            <a:endCxn id="6" idx="1"/>
          </p:cNvCxnSpPr>
          <p:nvPr/>
        </p:nvCxnSpPr>
        <p:spPr>
          <a:xfrm rot="5400000" flipH="1" flipV="1">
            <a:off x="3630006" y="2904982"/>
            <a:ext cx="730250" cy="112712"/>
          </a:xfrm>
          <a:prstGeom prst="curvedConnector4">
            <a:avLst>
              <a:gd name="adj1" fmla="val -31313"/>
              <a:gd name="adj2" fmla="val -49579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5" idx="2"/>
            <a:endCxn id="8" idx="2"/>
          </p:cNvCxnSpPr>
          <p:nvPr/>
        </p:nvCxnSpPr>
        <p:spPr>
          <a:xfrm rot="5400000">
            <a:off x="2588606" y="1582595"/>
            <a:ext cx="441325" cy="3271837"/>
          </a:xfrm>
          <a:prstGeom prst="curvedConnector3">
            <a:avLst>
              <a:gd name="adj1" fmla="val 19205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8" idx="1"/>
            <a:endCxn id="9" idx="1"/>
          </p:cNvCxnSpPr>
          <p:nvPr/>
        </p:nvCxnSpPr>
        <p:spPr>
          <a:xfrm rot="10800000" flipH="1" flipV="1">
            <a:off x="1009837" y="3239151"/>
            <a:ext cx="303213" cy="1039812"/>
          </a:xfrm>
          <a:prstGeom prst="curvedConnector3">
            <a:avLst>
              <a:gd name="adj1" fmla="val -7556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7"/>
          <p:cNvSpPr txBox="1">
            <a:spLocks noChangeArrowheads="1"/>
          </p:cNvSpPr>
          <p:nvPr/>
        </p:nvSpPr>
        <p:spPr bwMode="auto">
          <a:xfrm>
            <a:off x="4034025" y="2705751"/>
            <a:ext cx="325437"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1</a:t>
            </a:r>
          </a:p>
        </p:txBody>
      </p:sp>
      <p:sp>
        <p:nvSpPr>
          <p:cNvPr id="2" name="Title 1"/>
          <p:cNvSpPr>
            <a:spLocks noGrp="1"/>
          </p:cNvSpPr>
          <p:nvPr>
            <p:ph type="title"/>
          </p:nvPr>
        </p:nvSpPr>
        <p:spPr/>
        <p:txBody>
          <a:bodyPr/>
          <a:lstStyle/>
          <a:p>
            <a:r>
              <a:rPr lang="en-US" dirty="0" smtClean="0"/>
              <a:t>A Complicated Trade Model</a:t>
            </a:r>
            <a:endParaRPr lang="en-US" dirty="0"/>
          </a:p>
        </p:txBody>
      </p:sp>
      <p:sp>
        <p:nvSpPr>
          <p:cNvPr id="17" name="TextBox 3101"/>
          <p:cNvSpPr txBox="1">
            <a:spLocks noChangeArrowheads="1"/>
          </p:cNvSpPr>
          <p:nvPr/>
        </p:nvSpPr>
        <p:spPr bwMode="auto">
          <a:xfrm>
            <a:off x="1605850" y="4631180"/>
            <a:ext cx="5074303" cy="1754326"/>
          </a:xfrm>
          <a:prstGeom prst="rect">
            <a:avLst/>
          </a:prstGeom>
          <a:solidFill>
            <a:schemeClr val="bg1">
              <a:alpha val="8392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200" dirty="0">
                <a:cs typeface="Arial" panose="020B0604020202020204" pitchFamily="34" charset="0"/>
              </a:rPr>
              <a:t>1.Breeding parental lines: Europe State 1</a:t>
            </a:r>
          </a:p>
          <a:p>
            <a:pPr>
              <a:spcBef>
                <a:spcPct val="0"/>
              </a:spcBef>
              <a:buClrTx/>
              <a:buFontTx/>
              <a:buNone/>
            </a:pPr>
            <a:r>
              <a:rPr lang="en-US" altLang="en-US" sz="1200" dirty="0">
                <a:cs typeface="Arial" panose="020B0604020202020204" pitchFamily="34" charset="0"/>
              </a:rPr>
              <a:t>2.Production of basic seeds: Europe State 2</a:t>
            </a:r>
          </a:p>
          <a:p>
            <a:pPr>
              <a:spcBef>
                <a:spcPct val="0"/>
              </a:spcBef>
              <a:buClrTx/>
              <a:buFontTx/>
              <a:buNone/>
            </a:pPr>
            <a:r>
              <a:rPr lang="en-US" altLang="en-US" sz="1200" dirty="0">
                <a:cs typeface="Arial" panose="020B0604020202020204" pitchFamily="34" charset="0"/>
              </a:rPr>
              <a:t>3. Treatment and manufacture of basic seeds: Europe state 1</a:t>
            </a:r>
          </a:p>
          <a:p>
            <a:pPr>
              <a:spcBef>
                <a:spcPct val="0"/>
              </a:spcBef>
              <a:buClrTx/>
              <a:buFontTx/>
              <a:buNone/>
            </a:pPr>
            <a:r>
              <a:rPr lang="en-US" altLang="en-US" sz="1200" dirty="0">
                <a:cs typeface="Arial" panose="020B0604020202020204" pitchFamily="34" charset="0"/>
              </a:rPr>
              <a:t>4. Production of hybrid seeds: China</a:t>
            </a:r>
          </a:p>
          <a:p>
            <a:pPr>
              <a:spcBef>
                <a:spcPct val="0"/>
              </a:spcBef>
              <a:buClrTx/>
              <a:buFontTx/>
              <a:buNone/>
            </a:pPr>
            <a:r>
              <a:rPr lang="en-US" altLang="en-US" sz="1200" dirty="0">
                <a:cs typeface="Arial" panose="020B0604020202020204" pitchFamily="34" charset="0"/>
              </a:rPr>
              <a:t>5. Treatment and manufacture of commercial seeds: Europe state 1</a:t>
            </a:r>
          </a:p>
          <a:p>
            <a:pPr>
              <a:spcBef>
                <a:spcPct val="0"/>
              </a:spcBef>
              <a:buClrTx/>
              <a:buFontTx/>
              <a:buNone/>
            </a:pPr>
            <a:r>
              <a:rPr lang="en-US" altLang="en-US" sz="1200" dirty="0">
                <a:cs typeface="Arial" panose="020B0604020202020204" pitchFamily="34" charset="0"/>
              </a:rPr>
              <a:t>6. Commercial packaging: USA</a:t>
            </a:r>
          </a:p>
          <a:p>
            <a:pPr>
              <a:spcBef>
                <a:spcPct val="0"/>
              </a:spcBef>
              <a:buClrTx/>
              <a:buFontTx/>
              <a:buNone/>
            </a:pPr>
            <a:r>
              <a:rPr lang="en-US" altLang="en-US" sz="1200" dirty="0">
                <a:cs typeface="Arial" panose="020B0604020202020204" pitchFamily="34" charset="0"/>
              </a:rPr>
              <a:t>7. Final market: </a:t>
            </a:r>
            <a:r>
              <a:rPr lang="en-US" altLang="en-US" sz="1200" dirty="0" smtClean="0">
                <a:cs typeface="Arial" panose="020B0604020202020204" pitchFamily="34" charset="0"/>
              </a:rPr>
              <a:t>Mexico</a:t>
            </a:r>
            <a:br>
              <a:rPr lang="en-US" altLang="en-US" sz="1200" dirty="0" smtClean="0">
                <a:cs typeface="Arial" panose="020B0604020202020204" pitchFamily="34" charset="0"/>
              </a:rPr>
            </a:br>
            <a:endParaRPr lang="en-US" altLang="en-US" sz="1200" dirty="0">
              <a:cs typeface="Arial" panose="020B0604020202020204" pitchFamily="34" charset="0"/>
            </a:endParaRPr>
          </a:p>
          <a:p>
            <a:pPr>
              <a:spcBef>
                <a:spcPct val="0"/>
              </a:spcBef>
              <a:buClrTx/>
              <a:buFontTx/>
              <a:buNone/>
            </a:pPr>
            <a:r>
              <a:rPr lang="en-US" altLang="en-US" sz="1200" i="1" dirty="0" smtClean="0">
                <a:cs typeface="Arial" panose="020B0604020202020204" pitchFamily="34" charset="0"/>
              </a:rPr>
              <a:t>*Adapted </a:t>
            </a:r>
            <a:r>
              <a:rPr lang="en-US" altLang="en-US" sz="1200" i="1" dirty="0">
                <a:cs typeface="Arial" panose="020B0604020202020204" pitchFamily="34" charset="0"/>
              </a:rPr>
              <a:t>from a presentation by Ric Dunkle, PPQ Seed Summit, 2014</a:t>
            </a:r>
          </a:p>
        </p:txBody>
      </p:sp>
    </p:spTree>
    <p:extLst>
      <p:ext uri="{BB962C8B-B14F-4D97-AF65-F5344CB8AC3E}">
        <p14:creationId xmlns:p14="http://schemas.microsoft.com/office/powerpoint/2010/main" val="2127361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p:txBody>
          <a:bodyPr/>
          <a:lstStyle/>
          <a:p>
            <a:r>
              <a:rPr lang="en-US" b="1" dirty="0" smtClean="0"/>
              <a:t>Seed Movement and Exchange</a:t>
            </a:r>
            <a:endParaRPr lang="en-US" b="1" dirty="0"/>
          </a:p>
        </p:txBody>
      </p:sp>
    </p:spTree>
    <p:extLst>
      <p:ext uri="{BB962C8B-B14F-4D97-AF65-F5344CB8AC3E}">
        <p14:creationId xmlns:p14="http://schemas.microsoft.com/office/powerpoint/2010/main" val="208845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solidFill>
                  <a:schemeClr val="tx2"/>
                </a:solidFill>
              </a:rPr>
              <a:t>Seed Industry </a:t>
            </a:r>
            <a:r>
              <a:rPr lang="en-US" b="1" dirty="0">
                <a:solidFill>
                  <a:schemeClr val="tx2"/>
                </a:solidFill>
              </a:rPr>
              <a:t>I</a:t>
            </a:r>
            <a:r>
              <a:rPr lang="en-US" b="1" dirty="0" smtClean="0">
                <a:solidFill>
                  <a:schemeClr val="tx2"/>
                </a:solidFill>
              </a:rPr>
              <a:t>nvestments for Developing  A More Sustainable Agriculture:</a:t>
            </a:r>
          </a:p>
          <a:p>
            <a:pPr marL="0" indent="0">
              <a:buNone/>
            </a:pPr>
            <a:r>
              <a:rPr lang="en-US" dirty="0"/>
              <a:t>	</a:t>
            </a:r>
            <a:r>
              <a:rPr lang="en-US" dirty="0" smtClean="0"/>
              <a:t>Plant Breeding</a:t>
            </a:r>
          </a:p>
          <a:p>
            <a:pPr marL="0" indent="0">
              <a:buNone/>
            </a:pPr>
            <a:r>
              <a:rPr lang="en-US" dirty="0"/>
              <a:t>	</a:t>
            </a:r>
            <a:r>
              <a:rPr lang="en-US" dirty="0" smtClean="0"/>
              <a:t>Biotechnology</a:t>
            </a:r>
          </a:p>
          <a:p>
            <a:pPr marL="0" indent="0">
              <a:buNone/>
            </a:pPr>
            <a:r>
              <a:rPr lang="en-US" dirty="0"/>
              <a:t>	</a:t>
            </a:r>
            <a:r>
              <a:rPr lang="en-US" dirty="0" smtClean="0"/>
              <a:t>Crop Protection</a:t>
            </a:r>
          </a:p>
          <a:p>
            <a:pPr marL="0" indent="0">
              <a:buNone/>
            </a:pPr>
            <a:r>
              <a:rPr lang="en-US" dirty="0"/>
              <a:t>	</a:t>
            </a:r>
            <a:r>
              <a:rPr lang="en-US" dirty="0" smtClean="0"/>
              <a:t>Precision Ag</a:t>
            </a:r>
          </a:p>
          <a:p>
            <a:pPr marL="0" indent="0">
              <a:buNone/>
            </a:pPr>
            <a:r>
              <a:rPr lang="en-US" dirty="0" smtClean="0"/>
              <a:t>	Biologicals</a:t>
            </a:r>
            <a:endParaRPr lang="en-US" dirty="0"/>
          </a:p>
        </p:txBody>
      </p:sp>
      <p:sp>
        <p:nvSpPr>
          <p:cNvPr id="4" name="Text Placeholder 3"/>
          <p:cNvSpPr>
            <a:spLocks noGrp="1"/>
          </p:cNvSpPr>
          <p:nvPr>
            <p:ph type="body" sz="half" idx="2"/>
          </p:nvPr>
        </p:nvSpPr>
        <p:spPr/>
        <p:txBody>
          <a:bodyPr/>
          <a:lstStyle/>
          <a:p>
            <a:endParaRPr lang="en-US" dirty="0"/>
          </a:p>
        </p:txBody>
      </p:sp>
      <p:pic>
        <p:nvPicPr>
          <p:cNvPr id="5" name="Picture 5" descr="flower thingie 3"/>
          <p:cNvPicPr>
            <a:picLocks noGrp="1" noChangeAspect="1" noChangeArrowheads="1"/>
          </p:cNvPicPr>
          <p:nvPr>
            <p:ph idx="4294967295"/>
          </p:nvPr>
        </p:nvPicPr>
        <p:blipFill>
          <a:blip r:embed="rId2" cstate="print">
            <a:lum bright="-18000"/>
            <a:extLst>
              <a:ext uri="{28A0092B-C50C-407E-A947-70E740481C1C}">
                <a14:useLocalDpi xmlns:a14="http://schemas.microsoft.com/office/drawing/2010/main" val="0"/>
              </a:ext>
            </a:extLst>
          </a:blip>
          <a:stretch>
            <a:fillRect/>
          </a:stretch>
        </p:blipFill>
        <p:spPr bwMode="auto">
          <a:xfrm>
            <a:off x="609600" y="2133600"/>
            <a:ext cx="1828800" cy="124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Imag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609600" y="3657600"/>
            <a:ext cx="1828800" cy="1151059"/>
          </a:xfrm>
          <a:noFill/>
        </p:spPr>
      </p:pic>
      <p:pic>
        <p:nvPicPr>
          <p:cNvPr id="7" name="Picture 2" descr="G:\Seed extraction-China.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533400" y="3429000"/>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descr="Imag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457200" y="4953000"/>
            <a:ext cx="2015759" cy="1303459"/>
          </a:xfrm>
          <a:noFill/>
        </p:spPr>
      </p:pic>
    </p:spTree>
    <p:extLst>
      <p:ext uri="{BB962C8B-B14F-4D97-AF65-F5344CB8AC3E}">
        <p14:creationId xmlns:p14="http://schemas.microsoft.com/office/powerpoint/2010/main" val="1753969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533163"/>
            <a:ext cx="9144000" cy="1008063"/>
          </a:xfrm>
        </p:spPr>
        <p:txBody>
          <a:bodyPr>
            <a:normAutofit fontScale="90000"/>
          </a:bodyPr>
          <a:lstStyle/>
          <a:p>
            <a:pPr>
              <a:lnSpc>
                <a:spcPct val="95000"/>
              </a:lnSpc>
            </a:pPr>
            <a:r>
              <a:rPr lang="en-GB" dirty="0" smtClean="0"/>
              <a:t>The Value of Traded Seed</a:t>
            </a:r>
            <a:br>
              <a:rPr lang="en-GB" dirty="0" smtClean="0"/>
            </a:br>
            <a:r>
              <a:rPr lang="en-GB" sz="2400" dirty="0" smtClean="0">
                <a:solidFill>
                  <a:srgbClr val="CC3300"/>
                </a:solidFill>
              </a:rPr>
              <a:t>Exports of Some Selected Countries, 2012 (US$ million)</a:t>
            </a:r>
          </a:p>
        </p:txBody>
      </p:sp>
      <p:graphicFrame>
        <p:nvGraphicFramePr>
          <p:cNvPr id="7" name="Group 342"/>
          <p:cNvGraphicFramePr>
            <a:graphicFrameLocks noGrp="1"/>
          </p:cNvGraphicFramePr>
          <p:nvPr>
            <p:ph idx="1"/>
          </p:nvPr>
        </p:nvGraphicFramePr>
        <p:xfrm>
          <a:off x="323850" y="1989138"/>
          <a:ext cx="8640763" cy="3455986"/>
        </p:xfrm>
        <a:graphic>
          <a:graphicData uri="http://schemas.openxmlformats.org/drawingml/2006/table">
            <a:tbl>
              <a:tblPr/>
              <a:tblGrid>
                <a:gridCol w="1367850"/>
                <a:gridCol w="1656208"/>
                <a:gridCol w="1944244"/>
                <a:gridCol w="1944244"/>
                <a:gridCol w="1728217"/>
              </a:tblGrid>
              <a:tr h="431294">
                <a:tc>
                  <a:txBody>
                    <a:bodyPr/>
                    <a:lstStyle/>
                    <a:p>
                      <a:pPr marL="0" marR="0" lvl="0" indent="0" algn="l"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800" b="0" i="0" u="none" strike="noStrike" cap="none" normalizeH="0" baseline="0" dirty="0" smtClean="0">
                          <a:ln>
                            <a:noFill/>
                          </a:ln>
                          <a:solidFill>
                            <a:schemeClr val="tx1"/>
                          </a:solidFill>
                          <a:effectLst/>
                          <a:latin typeface="Tahoma" pitchFamily="34" charset="0"/>
                        </a:rPr>
                        <a:t>Africa</a:t>
                      </a:r>
                    </a:p>
                  </a:txBody>
                  <a:tcPr marL="90001" marR="90001" marT="46808" marB="46808" anchor="ctr" anchorCtr="1" horzOverflow="overflow">
                    <a:lnL cap="flat">
                      <a:noFill/>
                    </a:lnL>
                    <a:lnR w="12700" cap="flat" cmpd="sng" algn="ctr">
                      <a:solidFill>
                        <a:srgbClr val="CC3300"/>
                      </a:solidFill>
                      <a:prstDash val="solid"/>
                      <a:round/>
                      <a:headEnd type="none" w="med" len="med"/>
                      <a:tailEnd type="none" w="med" len="med"/>
                    </a:lnR>
                    <a:lnT cap="flat">
                      <a:noFill/>
                    </a:lnT>
                    <a:lnB w="12700" cap="flat" cmpd="sng" algn="ctr">
                      <a:solidFill>
                        <a:srgbClr val="CC3300"/>
                      </a:solidFill>
                      <a:prstDash val="solid"/>
                      <a:round/>
                      <a:headEnd type="none" w="med" len="med"/>
                      <a:tailEnd type="none" w="med" len="med"/>
                    </a:lnB>
                    <a:lnTlToBr>
                      <a:noFill/>
                    </a:lnTlToBr>
                    <a:lnBlToTr>
                      <a:noFill/>
                    </a:lnBlToTr>
                    <a:solidFill>
                      <a:srgbClr val="637F35">
                        <a:alpha val="49804"/>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800" b="0" i="0" u="none" strike="noStrike" cap="none" normalizeH="0" baseline="0" dirty="0" smtClean="0">
                          <a:ln>
                            <a:noFill/>
                          </a:ln>
                          <a:solidFill>
                            <a:schemeClr val="tx1"/>
                          </a:solidFill>
                          <a:effectLst/>
                          <a:latin typeface="Tahoma" pitchFamily="34" charset="0"/>
                        </a:rPr>
                        <a:t>Latin America</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cap="flat">
                      <a:noFill/>
                    </a:lnT>
                    <a:lnB w="12700" cap="flat" cmpd="sng" algn="ctr">
                      <a:solidFill>
                        <a:srgbClr val="CC3300"/>
                      </a:solidFill>
                      <a:prstDash val="solid"/>
                      <a:round/>
                      <a:headEnd type="none" w="med" len="med"/>
                      <a:tailEnd type="none" w="med" len="med"/>
                    </a:lnB>
                    <a:lnTlToBr>
                      <a:noFill/>
                    </a:lnTlToBr>
                    <a:lnBlToTr>
                      <a:noFill/>
                    </a:lnBlToTr>
                    <a:solidFill>
                      <a:srgbClr val="637F35">
                        <a:alpha val="49804"/>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800" b="0" i="0" u="none" strike="noStrike" cap="none" normalizeH="0" baseline="0" dirty="0" smtClean="0">
                          <a:ln>
                            <a:noFill/>
                          </a:ln>
                          <a:solidFill>
                            <a:schemeClr val="tx1"/>
                          </a:solidFill>
                          <a:effectLst/>
                          <a:latin typeface="Tahoma" pitchFamily="34" charset="0"/>
                        </a:rPr>
                        <a:t>Asia</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cap="flat">
                      <a:noFill/>
                    </a:lnT>
                    <a:lnB w="12700" cap="flat" cmpd="sng" algn="ctr">
                      <a:solidFill>
                        <a:srgbClr val="CC3300"/>
                      </a:solidFill>
                      <a:prstDash val="solid"/>
                      <a:round/>
                      <a:headEnd type="none" w="med" len="med"/>
                      <a:tailEnd type="none" w="med" len="med"/>
                    </a:lnB>
                    <a:lnTlToBr>
                      <a:noFill/>
                    </a:lnTlToBr>
                    <a:lnBlToTr>
                      <a:noFill/>
                    </a:lnBlToTr>
                    <a:solidFill>
                      <a:srgbClr val="637F35">
                        <a:alpha val="49804"/>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800" b="0" i="0" u="none" strike="noStrike" cap="none" normalizeH="0" baseline="0" dirty="0" smtClean="0">
                          <a:ln>
                            <a:noFill/>
                          </a:ln>
                          <a:solidFill>
                            <a:schemeClr val="tx1"/>
                          </a:solidFill>
                          <a:effectLst/>
                          <a:latin typeface="Tahoma" pitchFamily="34" charset="0"/>
                        </a:rPr>
                        <a:t>Europe</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cap="flat">
                      <a:noFill/>
                    </a:lnT>
                    <a:lnB w="12700" cap="flat" cmpd="sng" algn="ctr">
                      <a:solidFill>
                        <a:srgbClr val="CC3300"/>
                      </a:solidFill>
                      <a:prstDash val="solid"/>
                      <a:round/>
                      <a:headEnd type="none" w="med" len="med"/>
                      <a:tailEnd type="none" w="med" len="med"/>
                    </a:lnB>
                    <a:lnTlToBr>
                      <a:noFill/>
                    </a:lnTlToBr>
                    <a:lnBlToTr>
                      <a:noFill/>
                    </a:lnBlToTr>
                    <a:solidFill>
                      <a:srgbClr val="637F35">
                        <a:alpha val="49804"/>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800" b="0" i="0" u="none" strike="noStrike" cap="none" normalizeH="0" baseline="0" dirty="0" smtClean="0">
                          <a:ln>
                            <a:noFill/>
                          </a:ln>
                          <a:solidFill>
                            <a:schemeClr val="tx1"/>
                          </a:solidFill>
                          <a:effectLst/>
                          <a:latin typeface="Tahoma" pitchFamily="34" charset="0"/>
                        </a:rPr>
                        <a:t>North America</a:t>
                      </a:r>
                    </a:p>
                  </a:txBody>
                  <a:tcPr marL="90001" marR="90001" marT="46808" marB="46808" anchor="ctr" anchorCtr="1" horzOverflow="overflow">
                    <a:lnL w="12700" cap="flat" cmpd="sng" algn="ctr">
                      <a:solidFill>
                        <a:srgbClr val="CC3300"/>
                      </a:solidFill>
                      <a:prstDash val="solid"/>
                      <a:round/>
                      <a:headEnd type="none" w="med" len="med"/>
                      <a:tailEnd type="none" w="med" len="med"/>
                    </a:lnL>
                    <a:lnR cap="flat">
                      <a:noFill/>
                    </a:lnR>
                    <a:lnT cap="flat">
                      <a:noFill/>
                    </a:lnT>
                    <a:lnB w="12700" cap="flat" cmpd="sng" algn="ctr">
                      <a:solidFill>
                        <a:srgbClr val="CC3300"/>
                      </a:solidFill>
                      <a:prstDash val="solid"/>
                      <a:round/>
                      <a:headEnd type="none" w="med" len="med"/>
                      <a:tailEnd type="none" w="med" len="med"/>
                    </a:lnB>
                    <a:lnTlToBr>
                      <a:noFill/>
                    </a:lnTlToBr>
                    <a:lnBlToTr>
                      <a:noFill/>
                    </a:lnBlToTr>
                    <a:solidFill>
                      <a:srgbClr val="637F35">
                        <a:alpha val="49804"/>
                      </a:srgbClr>
                    </a:solidFill>
                  </a:tcPr>
                </a:tc>
              </a:tr>
              <a:tr h="431872">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Algeria– 10</a:t>
                      </a:r>
                    </a:p>
                  </a:txBody>
                  <a:tcPr marL="90001" marR="90001" marT="46808" marB="46808" anchor="ctr" anchorCtr="1" horzOverflow="overflow">
                    <a:lnL cap="flat">
                      <a:noFill/>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Argentina – 150 </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China – 251</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France – 1804</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Canada – 323</a:t>
                      </a:r>
                    </a:p>
                  </a:txBody>
                  <a:tcPr marL="90001" marR="90001" marT="46808" marB="46808" anchor="ctr" anchorCtr="1" horzOverflow="overflow">
                    <a:lnL w="12700" cap="flat" cmpd="sng" algn="ctr">
                      <a:solidFill>
                        <a:srgbClr val="CC3300"/>
                      </a:solidFill>
                      <a:prstDash val="solid"/>
                      <a:round/>
                      <a:headEnd type="none" w="med" len="med"/>
                      <a:tailEnd type="none" w="med" len="med"/>
                    </a:lnL>
                    <a:lnR cap="flat">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431872">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Kenya – 9</a:t>
                      </a:r>
                    </a:p>
                  </a:txBody>
                  <a:tcPr marL="90001" marR="90001" marT="46808" marB="46808" anchor="ctr" anchorCtr="1" horzOverflow="overflow">
                    <a:lnL cap="flat">
                      <a:noFill/>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Bolivia – 42 </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India – 67</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Germany – 727</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USA – 1531</a:t>
                      </a:r>
                    </a:p>
                  </a:txBody>
                  <a:tcPr marL="90001" marR="90001" marT="46808" marB="46808" anchor="ctr" anchorCtr="1" horzOverflow="overflow">
                    <a:lnL w="12700" cap="flat" cmpd="sng" algn="ctr">
                      <a:solidFill>
                        <a:srgbClr val="CC3300"/>
                      </a:solidFill>
                      <a:prstDash val="solid"/>
                      <a:round/>
                      <a:headEnd type="none" w="med" len="med"/>
                      <a:tailEnd type="none" w="med" len="med"/>
                    </a:lnL>
                    <a:lnR cap="flat">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431872">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Morocco – 3 </a:t>
                      </a:r>
                    </a:p>
                  </a:txBody>
                  <a:tcPr marL="90001" marR="90001" marT="46808" marB="46808" anchor="ctr" anchorCtr="1" horzOverflow="overflow">
                    <a:lnL cap="flat">
                      <a:noFill/>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Brazil – 165 </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Japan – 145</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Hungary - 385</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endParaRPr>
                    </a:p>
                  </a:txBody>
                  <a:tcPr marL="90001" marR="90001" marT="46808" marB="46808" anchor="ctr" anchorCtr="1" horzOverflow="overflow">
                    <a:lnL w="12700" cap="flat" cmpd="sng" algn="ctr">
                      <a:solidFill>
                        <a:srgbClr val="CC3300"/>
                      </a:solidFill>
                      <a:prstDash val="solid"/>
                      <a:round/>
                      <a:headEnd type="none" w="med" len="med"/>
                      <a:tailEnd type="none" w="med" len="med"/>
                    </a:lnL>
                    <a:lnR cap="flat">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433460">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S Africa – 78</a:t>
                      </a:r>
                    </a:p>
                  </a:txBody>
                  <a:tcPr marL="90001" marR="90001" marT="46808" marB="46808" anchor="ctr" anchorCtr="1" horzOverflow="overflow">
                    <a:lnL cap="flat">
                      <a:noFill/>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Chile – 388</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Israel – 126</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Italy – 315</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endParaRPr>
                    </a:p>
                  </a:txBody>
                  <a:tcPr marL="90001" marR="90001" marT="46808" marB="46808" anchor="ctr" anchorCtr="1" horzOverflow="overflow">
                    <a:lnL w="12700" cap="flat" cmpd="sng" algn="ctr">
                      <a:solidFill>
                        <a:srgbClr val="CC3300"/>
                      </a:solidFill>
                      <a:prstDash val="solid"/>
                      <a:round/>
                      <a:headEnd type="none" w="med" len="med"/>
                      <a:tailEnd type="none" w="med" len="med"/>
                    </a:lnL>
                    <a:lnR cap="flat">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431872">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Tanzania – 9 </a:t>
                      </a:r>
                    </a:p>
                  </a:txBody>
                  <a:tcPr marL="90001" marR="90001" marT="46808" marB="46808" anchor="ctr" anchorCtr="1" horzOverflow="overflow">
                    <a:lnL cap="flat">
                      <a:noFill/>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Mexico – 203</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New Zealand – 111</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Netherlands – 1583</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endParaRPr>
                    </a:p>
                  </a:txBody>
                  <a:tcPr marL="90001" marR="90001" marT="46808" marB="46808" anchor="ctr" anchorCtr="1" horzOverflow="overflow">
                    <a:lnL w="12700" cap="flat" cmpd="sng" algn="ctr">
                      <a:solidFill>
                        <a:srgbClr val="CC3300"/>
                      </a:solidFill>
                      <a:prstDash val="solid"/>
                      <a:round/>
                      <a:headEnd type="none" w="med" len="med"/>
                      <a:tailEnd type="none" w="med" len="med"/>
                    </a:lnL>
                    <a:lnR cap="flat">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431872">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Angola – 8</a:t>
                      </a:r>
                    </a:p>
                  </a:txBody>
                  <a:tcPr marL="90001" marR="90001" marT="46808" marB="46808" anchor="ctr" anchorCtr="1" horzOverflow="overflow">
                    <a:lnL cap="flat">
                      <a:noFill/>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Peru – 46 </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Thailand – 80</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Denmark – 265</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endParaRPr>
                    </a:p>
                  </a:txBody>
                  <a:tcPr marL="90001" marR="90001" marT="46808" marB="46808" anchor="ctr" anchorCtr="1" horzOverflow="overflow">
                    <a:lnL w="12700" cap="flat" cmpd="sng" algn="ctr">
                      <a:solidFill>
                        <a:srgbClr val="CC3300"/>
                      </a:solidFill>
                      <a:prstDash val="solid"/>
                      <a:round/>
                      <a:headEnd type="none" w="med" len="med"/>
                      <a:tailEnd type="none" w="med" len="med"/>
                    </a:lnL>
                    <a:lnR cap="flat">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431872">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Egypt – 3</a:t>
                      </a:r>
                    </a:p>
                  </a:txBody>
                  <a:tcPr marL="90001" marR="90001" marT="46808" marB="46808" anchor="ctr" anchorCtr="1" horzOverflow="overflow">
                    <a:lnL cap="flat">
                      <a:noFill/>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Guatemala – 32</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Australia – 108</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Romania – 218</a:t>
                      </a:r>
                    </a:p>
                  </a:txBody>
                  <a:tcPr marL="90001" marR="90001" marT="46808" marB="46808"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endParaRPr kumimoji="0" lang="en-GB" sz="1600" b="0" i="0" u="none" strike="noStrike" cap="none" normalizeH="0" baseline="0" dirty="0" smtClean="0">
                        <a:ln>
                          <a:noFill/>
                        </a:ln>
                        <a:solidFill>
                          <a:schemeClr val="tx1"/>
                        </a:solidFill>
                        <a:effectLst/>
                        <a:latin typeface="Tahoma" pitchFamily="34" charset="0"/>
                      </a:endParaRPr>
                    </a:p>
                  </a:txBody>
                  <a:tcPr marL="90001" marR="90001" marT="46808" marB="46808" anchor="ctr" anchorCtr="1" horzOverflow="overflow">
                    <a:lnL w="12700" cap="flat" cmpd="sng" algn="ctr">
                      <a:solidFill>
                        <a:srgbClr val="CC3300"/>
                      </a:solidFill>
                      <a:prstDash val="solid"/>
                      <a:round/>
                      <a:headEnd type="none" w="med" len="med"/>
                      <a:tailEnd type="none" w="med" len="med"/>
                    </a:lnL>
                    <a:lnR cap="flat">
                      <a:noFill/>
                    </a:lnR>
                    <a:lnT w="12700" cap="flat" cmpd="sng" algn="ctr">
                      <a:solidFill>
                        <a:srgbClr val="CC3300"/>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574106"/>
            <a:ext cx="9144000" cy="1008063"/>
          </a:xfrm>
        </p:spPr>
        <p:txBody>
          <a:bodyPr>
            <a:normAutofit fontScale="90000"/>
          </a:bodyPr>
          <a:lstStyle/>
          <a:p>
            <a:pPr>
              <a:lnSpc>
                <a:spcPct val="95000"/>
              </a:lnSpc>
            </a:pPr>
            <a:r>
              <a:rPr lang="en-GB" dirty="0" smtClean="0"/>
              <a:t>The Value of Traded Seed </a:t>
            </a:r>
            <a:r>
              <a:rPr lang="en-GB" sz="3200" dirty="0" smtClean="0"/>
              <a:t/>
            </a:r>
            <a:br>
              <a:rPr lang="en-GB" sz="3200" dirty="0" smtClean="0"/>
            </a:br>
            <a:r>
              <a:rPr lang="en-GB" sz="2400" dirty="0" smtClean="0">
                <a:solidFill>
                  <a:srgbClr val="CC3300"/>
                </a:solidFill>
              </a:rPr>
              <a:t>Imports of Some Selected Countries, 2012 (US$ million)</a:t>
            </a:r>
          </a:p>
        </p:txBody>
      </p:sp>
      <p:graphicFrame>
        <p:nvGraphicFramePr>
          <p:cNvPr id="5" name="Group 80"/>
          <p:cNvGraphicFramePr>
            <a:graphicFrameLocks noGrp="1"/>
          </p:cNvGraphicFramePr>
          <p:nvPr>
            <p:ph idx="1"/>
          </p:nvPr>
        </p:nvGraphicFramePr>
        <p:xfrm>
          <a:off x="323850" y="1989138"/>
          <a:ext cx="8569324" cy="3392486"/>
        </p:xfrm>
        <a:graphic>
          <a:graphicData uri="http://schemas.openxmlformats.org/drawingml/2006/table">
            <a:tbl>
              <a:tblPr/>
              <a:tblGrid>
                <a:gridCol w="1439955"/>
                <a:gridCol w="1584304"/>
                <a:gridCol w="1584304"/>
                <a:gridCol w="2232429"/>
                <a:gridCol w="1728332"/>
              </a:tblGrid>
              <a:tr h="367961">
                <a:tc>
                  <a:txBody>
                    <a:bodyPr/>
                    <a:lstStyle/>
                    <a:p>
                      <a:pPr marL="0" marR="0" lvl="0" indent="0" algn="l"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800" b="0" i="0" u="none" strike="noStrike" cap="none" normalizeH="0" baseline="0" dirty="0" smtClean="0">
                          <a:ln>
                            <a:noFill/>
                          </a:ln>
                          <a:solidFill>
                            <a:schemeClr val="tx1"/>
                          </a:solidFill>
                          <a:effectLst/>
                          <a:latin typeface="Tahoma" pitchFamily="34" charset="0"/>
                        </a:rPr>
                        <a:t>Africa</a:t>
                      </a:r>
                    </a:p>
                  </a:txBody>
                  <a:tcPr marL="90007" marR="90007" marT="46805" marB="46805" anchor="ctr" anchorCtr="1" horzOverflow="overflow">
                    <a:lnL cap="flat">
                      <a:noFill/>
                    </a:lnL>
                    <a:lnR w="12700" cap="flat" cmpd="sng" algn="ctr">
                      <a:solidFill>
                        <a:srgbClr val="CC3300"/>
                      </a:solidFill>
                      <a:prstDash val="solid"/>
                      <a:round/>
                      <a:headEnd type="none" w="med" len="med"/>
                      <a:tailEnd type="none" w="med" len="med"/>
                    </a:lnR>
                    <a:lnT cap="flat">
                      <a:noFill/>
                    </a:lnT>
                    <a:lnB w="12700" cap="flat" cmpd="sng" algn="ctr">
                      <a:solidFill>
                        <a:srgbClr val="CC3300"/>
                      </a:solidFill>
                      <a:prstDash val="solid"/>
                      <a:round/>
                      <a:headEnd type="none" w="med" len="med"/>
                      <a:tailEnd type="none" w="med" len="med"/>
                    </a:lnB>
                    <a:lnTlToBr>
                      <a:noFill/>
                    </a:lnTlToBr>
                    <a:lnBlToTr>
                      <a:noFill/>
                    </a:lnBlToTr>
                    <a:solidFill>
                      <a:srgbClr val="637F35">
                        <a:alpha val="49804"/>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800" b="0" i="0" u="none" strike="noStrike" cap="none" normalizeH="0" baseline="0" dirty="0" smtClean="0">
                          <a:ln>
                            <a:noFill/>
                          </a:ln>
                          <a:solidFill>
                            <a:schemeClr val="tx1"/>
                          </a:solidFill>
                          <a:effectLst/>
                          <a:latin typeface="Tahoma" pitchFamily="34" charset="0"/>
                        </a:rPr>
                        <a:t>Latin America</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cap="flat">
                      <a:noFill/>
                    </a:lnT>
                    <a:lnB w="12700" cap="flat" cmpd="sng" algn="ctr">
                      <a:solidFill>
                        <a:srgbClr val="CC3300"/>
                      </a:solidFill>
                      <a:prstDash val="solid"/>
                      <a:round/>
                      <a:headEnd type="none" w="med" len="med"/>
                      <a:tailEnd type="none" w="med" len="med"/>
                    </a:lnB>
                    <a:lnTlToBr>
                      <a:noFill/>
                    </a:lnTlToBr>
                    <a:lnBlToTr>
                      <a:noFill/>
                    </a:lnBlToTr>
                    <a:solidFill>
                      <a:srgbClr val="637F35">
                        <a:alpha val="49804"/>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800" b="0" i="0" u="none" strike="noStrike" cap="none" normalizeH="0" baseline="0" dirty="0" smtClean="0">
                          <a:ln>
                            <a:noFill/>
                          </a:ln>
                          <a:solidFill>
                            <a:schemeClr val="tx1"/>
                          </a:solidFill>
                          <a:effectLst/>
                          <a:latin typeface="Tahoma" pitchFamily="34" charset="0"/>
                        </a:rPr>
                        <a:t>Asia</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cap="flat">
                      <a:noFill/>
                    </a:lnT>
                    <a:lnB w="12700" cap="flat" cmpd="sng" algn="ctr">
                      <a:solidFill>
                        <a:srgbClr val="CC3300"/>
                      </a:solidFill>
                      <a:prstDash val="solid"/>
                      <a:round/>
                      <a:headEnd type="none" w="med" len="med"/>
                      <a:tailEnd type="none" w="med" len="med"/>
                    </a:lnB>
                    <a:lnTlToBr>
                      <a:noFill/>
                    </a:lnTlToBr>
                    <a:lnBlToTr>
                      <a:noFill/>
                    </a:lnBlToTr>
                    <a:solidFill>
                      <a:srgbClr val="637F35">
                        <a:alpha val="49804"/>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800" b="0" i="0" u="none" strike="noStrike" cap="none" normalizeH="0" baseline="0" dirty="0" smtClean="0">
                          <a:ln>
                            <a:noFill/>
                          </a:ln>
                          <a:solidFill>
                            <a:schemeClr val="tx1"/>
                          </a:solidFill>
                          <a:effectLst/>
                          <a:latin typeface="Tahoma" pitchFamily="34" charset="0"/>
                        </a:rPr>
                        <a:t>Europe</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cap="flat">
                      <a:noFill/>
                    </a:lnT>
                    <a:lnB w="12700" cap="flat" cmpd="sng" algn="ctr">
                      <a:solidFill>
                        <a:srgbClr val="CC3300"/>
                      </a:solidFill>
                      <a:prstDash val="solid"/>
                      <a:round/>
                      <a:headEnd type="none" w="med" len="med"/>
                      <a:tailEnd type="none" w="med" len="med"/>
                    </a:lnB>
                    <a:lnTlToBr>
                      <a:noFill/>
                    </a:lnTlToBr>
                    <a:lnBlToTr>
                      <a:noFill/>
                    </a:lnBlToTr>
                    <a:solidFill>
                      <a:srgbClr val="637F35">
                        <a:alpha val="49804"/>
                      </a:srgbClr>
                    </a:solid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800" b="0" i="0" u="none" strike="noStrike" cap="none" normalizeH="0" baseline="0" dirty="0" smtClean="0">
                          <a:ln>
                            <a:noFill/>
                          </a:ln>
                          <a:solidFill>
                            <a:schemeClr val="tx1"/>
                          </a:solidFill>
                          <a:effectLst/>
                          <a:latin typeface="Tahoma" pitchFamily="34" charset="0"/>
                        </a:rPr>
                        <a:t>North America</a:t>
                      </a:r>
                    </a:p>
                  </a:txBody>
                  <a:tcPr marL="90007" marR="90007" marT="46805" marB="46805" anchor="ctr" anchorCtr="1" horzOverflow="overflow">
                    <a:lnL w="12700" cap="flat" cmpd="sng" algn="ctr">
                      <a:solidFill>
                        <a:srgbClr val="CC3300"/>
                      </a:solidFill>
                      <a:prstDash val="solid"/>
                      <a:round/>
                      <a:headEnd type="none" w="med" len="med"/>
                      <a:tailEnd type="none" w="med" len="med"/>
                    </a:lnL>
                    <a:lnR cap="flat">
                      <a:noFill/>
                    </a:lnR>
                    <a:lnT cap="flat">
                      <a:noFill/>
                    </a:lnT>
                    <a:lnB w="12700" cap="flat" cmpd="sng" algn="ctr">
                      <a:solidFill>
                        <a:srgbClr val="CC3300"/>
                      </a:solidFill>
                      <a:prstDash val="solid"/>
                      <a:round/>
                      <a:headEnd type="none" w="med" len="med"/>
                      <a:tailEnd type="none" w="med" len="med"/>
                    </a:lnB>
                    <a:lnTlToBr>
                      <a:noFill/>
                    </a:lnTlToBr>
                    <a:lnBlToTr>
                      <a:noFill/>
                    </a:lnBlToTr>
                    <a:solidFill>
                      <a:srgbClr val="637F35">
                        <a:alpha val="49804"/>
                      </a:srgbClr>
                    </a:solidFill>
                  </a:tcPr>
                </a:tc>
              </a:tr>
              <a:tr h="431848">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Egypt – 53</a:t>
                      </a:r>
                    </a:p>
                  </a:txBody>
                  <a:tcPr marL="90007" marR="90007" marT="46805" marB="46805" anchor="ctr" anchorCtr="1" horzOverflow="overflow">
                    <a:lnL cap="flat">
                      <a:noFill/>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Argentina – 95 </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China – 268</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France – 687</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Canada – 223</a:t>
                      </a:r>
                    </a:p>
                  </a:txBody>
                  <a:tcPr marL="90007" marR="90007" marT="46805" marB="46805" anchor="ctr" anchorCtr="1" horzOverflow="overflow">
                    <a:lnL w="12700" cap="flat" cmpd="sng" algn="ctr">
                      <a:solidFill>
                        <a:srgbClr val="CC3300"/>
                      </a:solidFill>
                      <a:prstDash val="solid"/>
                      <a:round/>
                      <a:headEnd type="none" w="med" len="med"/>
                      <a:tailEnd type="none" w="med" len="med"/>
                    </a:lnL>
                    <a:lnR cap="flat">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431848">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Kenya – 25</a:t>
                      </a:r>
                    </a:p>
                  </a:txBody>
                  <a:tcPr marL="90007" marR="90007" marT="46805" marB="46805" anchor="ctr" anchorCtr="1" horzOverflow="overflow">
                    <a:lnL cap="flat">
                      <a:noFill/>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Venezuela – 42</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India – 84</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Germany – 700</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USA – 1312 </a:t>
                      </a:r>
                    </a:p>
                  </a:txBody>
                  <a:tcPr marL="90007" marR="90007" marT="46805" marB="46805" anchor="ctr" anchorCtr="1" horzOverflow="overflow">
                    <a:lnL w="12700" cap="flat" cmpd="sng" algn="ctr">
                      <a:solidFill>
                        <a:srgbClr val="CC3300"/>
                      </a:solidFill>
                      <a:prstDash val="solid"/>
                      <a:round/>
                      <a:headEnd type="none" w="med" len="med"/>
                      <a:tailEnd type="none" w="med" len="med"/>
                    </a:lnL>
                    <a:lnR cap="flat">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431848">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Morocco – 93</a:t>
                      </a:r>
                    </a:p>
                  </a:txBody>
                  <a:tcPr marL="90007" marR="90007" marT="46805" marB="46805" anchor="ctr" anchorCtr="1" horzOverflow="overflow">
                    <a:lnL cap="flat">
                      <a:noFill/>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Brazil – 120 </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Japan – 231</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Italy – 422</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endParaRPr>
                    </a:p>
                  </a:txBody>
                  <a:tcPr marL="90007" marR="90007" marT="46805" marB="46805" anchor="ctr" anchorCtr="1" horzOverflow="overflow">
                    <a:lnL w="12700" cap="flat" cmpd="sng" algn="ctr">
                      <a:solidFill>
                        <a:srgbClr val="CC3300"/>
                      </a:solidFill>
                      <a:prstDash val="solid"/>
                      <a:round/>
                      <a:headEnd type="none" w="med" len="med"/>
                      <a:tailEnd type="none" w="med" len="med"/>
                    </a:lnL>
                    <a:lnR cap="flat">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433437">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S Africa – 101</a:t>
                      </a:r>
                    </a:p>
                  </a:txBody>
                  <a:tcPr marL="90007" marR="90007" marT="46805" marB="46805" anchor="ctr" anchorCtr="1" horzOverflow="overflow">
                    <a:lnL cap="flat">
                      <a:noFill/>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Chile – 44 </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Turkey – 188</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400" b="0" i="0" u="none" strike="noStrike" cap="none" normalizeH="0" baseline="0" dirty="0" smtClean="0">
                          <a:ln>
                            <a:noFill/>
                          </a:ln>
                          <a:solidFill>
                            <a:schemeClr val="tx1"/>
                          </a:solidFill>
                          <a:effectLst/>
                          <a:latin typeface="Tahoma" pitchFamily="34" charset="0"/>
                        </a:rPr>
                        <a:t>Russian Federation</a:t>
                      </a:r>
                      <a:r>
                        <a:rPr kumimoji="0" lang="en-GB" sz="1600" b="0" i="0" u="none" strike="noStrike" cap="none" normalizeH="0" baseline="0" dirty="0" smtClean="0">
                          <a:ln>
                            <a:noFill/>
                          </a:ln>
                          <a:solidFill>
                            <a:schemeClr val="tx1"/>
                          </a:solidFill>
                          <a:effectLst/>
                          <a:latin typeface="Tahoma" pitchFamily="34" charset="0"/>
                        </a:rPr>
                        <a:t> – 373</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ahoma" pitchFamily="34" charset="0"/>
                      </a:endParaRPr>
                    </a:p>
                  </a:txBody>
                  <a:tcPr marL="90007" marR="90007" marT="46805" marB="46805" anchor="ctr" anchorCtr="1" horzOverflow="overflow">
                    <a:lnL w="12700" cap="flat" cmpd="sng" algn="ctr">
                      <a:solidFill>
                        <a:srgbClr val="CC3300"/>
                      </a:solidFill>
                      <a:prstDash val="solid"/>
                      <a:round/>
                      <a:headEnd type="none" w="med" len="med"/>
                      <a:tailEnd type="none" w="med" len="med"/>
                    </a:lnL>
                    <a:lnR cap="flat">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431848">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Tunisia – 12</a:t>
                      </a:r>
                    </a:p>
                  </a:txBody>
                  <a:tcPr marL="90007" marR="90007" marT="46805" marB="46805" anchor="ctr" anchorCtr="1" horzOverflow="overflow">
                    <a:lnL cap="flat">
                      <a:noFill/>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Mexico – 355</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S Korea – 111</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Netherlands – 685</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endParaRPr kumimoji="0" lang="en-GB" sz="1600" b="0" i="0" u="none" strike="noStrike" cap="none" normalizeH="0" baseline="0" dirty="0" smtClean="0">
                        <a:ln>
                          <a:noFill/>
                        </a:ln>
                        <a:solidFill>
                          <a:schemeClr val="tx1"/>
                        </a:solidFill>
                        <a:effectLst/>
                        <a:latin typeface="Tahoma" pitchFamily="34" charset="0"/>
                      </a:endParaRPr>
                    </a:p>
                  </a:txBody>
                  <a:tcPr marL="90007" marR="90007" marT="46805" marB="46805" anchor="ctr" anchorCtr="1" horzOverflow="overflow">
                    <a:lnL w="12700" cap="flat" cmpd="sng" algn="ctr">
                      <a:solidFill>
                        <a:srgbClr val="CC3300"/>
                      </a:solidFill>
                      <a:prstDash val="solid"/>
                      <a:round/>
                      <a:headEnd type="none" w="med" len="med"/>
                      <a:tailEnd type="none" w="med" len="med"/>
                    </a:lnL>
                    <a:lnR cap="flat">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431848">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Algeria – 26</a:t>
                      </a:r>
                    </a:p>
                  </a:txBody>
                  <a:tcPr marL="90007" marR="90007" marT="46805" marB="46805" anchor="ctr" anchorCtr="1" horzOverflow="overflow">
                    <a:lnL cap="flat">
                      <a:noFill/>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Paraguay – 57</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Australia – 113</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Spain – 374</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endParaRPr kumimoji="0" lang="en-GB" sz="1600" b="0" i="0" u="none" strike="noStrike" cap="none" normalizeH="0" baseline="0" dirty="0" smtClean="0">
                        <a:ln>
                          <a:noFill/>
                        </a:ln>
                        <a:solidFill>
                          <a:schemeClr val="tx1"/>
                        </a:solidFill>
                        <a:effectLst/>
                        <a:latin typeface="Tahoma" pitchFamily="34" charset="0"/>
                      </a:endParaRPr>
                    </a:p>
                  </a:txBody>
                  <a:tcPr marL="90007" marR="90007" marT="46805" marB="46805" anchor="ctr" anchorCtr="1" horzOverflow="overflow">
                    <a:lnL w="12700" cap="flat" cmpd="sng" algn="ctr">
                      <a:solidFill>
                        <a:srgbClr val="CC3300"/>
                      </a:solidFill>
                      <a:prstDash val="solid"/>
                      <a:round/>
                      <a:headEnd type="none" w="med" len="med"/>
                      <a:tailEnd type="none" w="med" len="med"/>
                    </a:lnL>
                    <a:lnR cap="flat">
                      <a:noFill/>
                    </a:lnR>
                    <a:lnT w="12700" cap="flat" cmpd="sng" algn="ctr">
                      <a:solidFill>
                        <a:srgbClr val="CC3300"/>
                      </a:solidFill>
                      <a:prstDash val="solid"/>
                      <a:round/>
                      <a:headEnd type="none" w="med" len="med"/>
                      <a:tailEnd type="none" w="med" len="med"/>
                    </a:lnT>
                    <a:lnB w="12700" cap="flat" cmpd="sng" algn="ctr">
                      <a:solidFill>
                        <a:srgbClr val="CC3300"/>
                      </a:solidFill>
                      <a:prstDash val="solid"/>
                      <a:round/>
                      <a:headEnd type="none" w="med" len="med"/>
                      <a:tailEnd type="none" w="med" len="med"/>
                    </a:lnB>
                    <a:lnTlToBr>
                      <a:noFill/>
                    </a:lnTlToBr>
                    <a:lnBlToTr>
                      <a:noFill/>
                    </a:lnBlToTr>
                    <a:noFill/>
                  </a:tcPr>
                </a:tc>
              </a:tr>
              <a:tr h="431848">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Zambia – 18</a:t>
                      </a:r>
                    </a:p>
                  </a:txBody>
                  <a:tcPr marL="90007" marR="90007" marT="46805" marB="46805" anchor="ctr" anchorCtr="1" horzOverflow="overflow">
                    <a:lnL cap="flat">
                      <a:noFill/>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Colombia – 35 </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Israel – 49</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r>
                        <a:rPr kumimoji="0" lang="en-GB" sz="1600" b="0" i="0" u="none" strike="noStrike" cap="none" normalizeH="0" baseline="0" dirty="0" smtClean="0">
                          <a:ln>
                            <a:noFill/>
                          </a:ln>
                          <a:solidFill>
                            <a:schemeClr val="tx1"/>
                          </a:solidFill>
                          <a:effectLst/>
                          <a:latin typeface="Tahoma" pitchFamily="34" charset="0"/>
                        </a:rPr>
                        <a:t>UK – 287</a:t>
                      </a:r>
                    </a:p>
                  </a:txBody>
                  <a:tcPr marL="90007" marR="90007" marT="46805" marB="46805" anchor="ctr" anchorCtr="1" horzOverflow="overflow">
                    <a:lnL w="12700" cap="flat" cmpd="sng" algn="ctr">
                      <a:solidFill>
                        <a:srgbClr val="CC3300"/>
                      </a:solidFill>
                      <a:prstDash val="solid"/>
                      <a:round/>
                      <a:headEnd type="none" w="med" len="med"/>
                      <a:tailEnd type="none" w="med" len="med"/>
                    </a:lnL>
                    <a:lnR w="12700" cap="flat" cmpd="sng" algn="ctr">
                      <a:solidFill>
                        <a:srgbClr val="CC3300"/>
                      </a:solidFill>
                      <a:prstDash val="solid"/>
                      <a:round/>
                      <a:headEnd type="none" w="med" len="med"/>
                      <a:tailEnd type="none" w="med" len="med"/>
                    </a:lnR>
                    <a:lnT w="12700" cap="flat" cmpd="sng" algn="ctr">
                      <a:solidFill>
                        <a:srgbClr val="CC3300"/>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0000"/>
                        <a:buFont typeface="Wingdings" pitchFamily="2" charset="2"/>
                        <a:buNone/>
                        <a:tabLst/>
                      </a:pPr>
                      <a:endParaRPr kumimoji="0" lang="en-GB" sz="1600" b="0" i="0" u="none" strike="noStrike" cap="none" normalizeH="0" baseline="0" dirty="0" smtClean="0">
                        <a:ln>
                          <a:noFill/>
                        </a:ln>
                        <a:solidFill>
                          <a:schemeClr val="tx1"/>
                        </a:solidFill>
                        <a:effectLst/>
                        <a:latin typeface="Tahoma" pitchFamily="34" charset="0"/>
                      </a:endParaRPr>
                    </a:p>
                  </a:txBody>
                  <a:tcPr marL="90007" marR="90007" marT="46805" marB="46805" anchor="ctr" anchorCtr="1" horzOverflow="overflow">
                    <a:lnL w="12700" cap="flat" cmpd="sng" algn="ctr">
                      <a:solidFill>
                        <a:srgbClr val="CC3300"/>
                      </a:solidFill>
                      <a:prstDash val="solid"/>
                      <a:round/>
                      <a:headEnd type="none" w="med" len="med"/>
                      <a:tailEnd type="none" w="med" len="med"/>
                    </a:lnL>
                    <a:lnR cap="flat">
                      <a:noFill/>
                    </a:lnR>
                    <a:lnT w="12700" cap="flat" cmpd="sng" algn="ctr">
                      <a:solidFill>
                        <a:srgbClr val="CC3300"/>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smtClean="0"/>
              <a:t>Research samples </a:t>
            </a:r>
            <a:endParaRPr lang="en-US" b="1" dirty="0"/>
          </a:p>
        </p:txBody>
      </p:sp>
      <p:sp>
        <p:nvSpPr>
          <p:cNvPr id="10" name="Content Placeholder 9"/>
          <p:cNvSpPr>
            <a:spLocks noGrp="1"/>
          </p:cNvSpPr>
          <p:nvPr>
            <p:ph idx="1"/>
          </p:nvPr>
        </p:nvSpPr>
        <p:spPr>
          <a:xfrm>
            <a:off x="457200" y="1828800"/>
            <a:ext cx="8229600" cy="4648200"/>
          </a:xfrm>
        </p:spPr>
        <p:txBody>
          <a:bodyPr>
            <a:normAutofit/>
          </a:bodyPr>
          <a:lstStyle/>
          <a:p>
            <a:r>
              <a:rPr lang="en-US" sz="2800" dirty="0" smtClean="0"/>
              <a:t>Research is needed to evaluate products, proving performance and adaptation to local conditions </a:t>
            </a:r>
          </a:p>
          <a:p>
            <a:r>
              <a:rPr lang="en-US" sz="2800" dirty="0" smtClean="0"/>
              <a:t>Value of research seed goes far beyond actual price</a:t>
            </a:r>
          </a:p>
          <a:p>
            <a:pPr lvl="1"/>
            <a:r>
              <a:rPr lang="en-US" sz="2800" dirty="0" smtClean="0"/>
              <a:t>Needs to consider the value of the knowledge and product being developed </a:t>
            </a:r>
          </a:p>
          <a:p>
            <a:r>
              <a:rPr lang="en-US" sz="2800" dirty="0" smtClean="0"/>
              <a:t>Research seed is always limited </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F84EAD10-2DEC-401A-B3D3-1C18B5B81114}" type="slidenum">
              <a:rPr lang="en-US" smtClean="0"/>
              <a:pPr/>
              <a:t>16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Quality Management </a:t>
            </a:r>
            <a:endParaRPr lang="en-US" b="1" dirty="0"/>
          </a:p>
        </p:txBody>
      </p:sp>
      <p:sp>
        <p:nvSpPr>
          <p:cNvPr id="3" name="Content Placeholder 2"/>
          <p:cNvSpPr>
            <a:spLocks noGrp="1"/>
          </p:cNvSpPr>
          <p:nvPr>
            <p:ph idx="1"/>
          </p:nvPr>
        </p:nvSpPr>
        <p:spPr/>
        <p:txBody>
          <a:bodyPr>
            <a:normAutofit/>
          </a:bodyPr>
          <a:lstStyle/>
          <a:p>
            <a:pPr marL="571500" indent="-571500">
              <a:buFont typeface="+mj-lt"/>
              <a:buAutoNum type="arabicPeriod"/>
            </a:pPr>
            <a:r>
              <a:rPr lang="en-US" dirty="0" smtClean="0"/>
              <a:t>Quality concept evolution </a:t>
            </a:r>
          </a:p>
          <a:p>
            <a:pPr marL="914400" lvl="1" indent="-514350">
              <a:buFont typeface="Wingdings" pitchFamily="2" charset="2"/>
              <a:buChar char="Ø"/>
            </a:pPr>
            <a:r>
              <a:rPr lang="en-US" dirty="0" smtClean="0"/>
              <a:t>Quality Control </a:t>
            </a:r>
          </a:p>
          <a:p>
            <a:pPr marL="1371600" lvl="2" indent="-514350">
              <a:buFont typeface="Wingdings" pitchFamily="2" charset="2"/>
              <a:buChar char="Ø"/>
            </a:pPr>
            <a:r>
              <a:rPr lang="en-US" sz="2800" dirty="0" smtClean="0"/>
              <a:t>Quality Assurance </a:t>
            </a:r>
          </a:p>
          <a:p>
            <a:pPr marL="1885950" lvl="3" indent="-514350">
              <a:buFont typeface="Wingdings" pitchFamily="2" charset="2"/>
              <a:buChar char="Ø"/>
            </a:pPr>
            <a:r>
              <a:rPr lang="en-US" sz="2800" dirty="0" smtClean="0"/>
              <a:t>Quality Management </a:t>
            </a:r>
          </a:p>
          <a:p>
            <a:pPr marL="628650" indent="-514350">
              <a:buFont typeface="+mj-lt"/>
              <a:buAutoNum type="arabicPeriod"/>
            </a:pPr>
            <a:r>
              <a:rPr lang="en-US" dirty="0" smtClean="0"/>
              <a:t>Seed is an identity preserved business</a:t>
            </a:r>
          </a:p>
          <a:p>
            <a:pPr marL="1028700" lvl="1" indent="-514350">
              <a:buFont typeface="+mj-lt"/>
              <a:buAutoNum type="arabicPeriod"/>
            </a:pPr>
            <a:r>
              <a:rPr lang="en-US" dirty="0" smtClean="0"/>
              <a:t>Value of the seed is associated with Identity </a:t>
            </a:r>
          </a:p>
          <a:p>
            <a:pPr marL="1028700" lvl="1" indent="-514350">
              <a:buFont typeface="+mj-lt"/>
              <a:buAutoNum type="arabicPeriod"/>
            </a:pPr>
            <a:r>
              <a:rPr lang="en-US" dirty="0" smtClean="0"/>
              <a:t>Farmers buy clean seed, based on local and internationally recognized purity standards</a:t>
            </a:r>
          </a:p>
          <a:p>
            <a:pPr marL="1028700" lvl="1" indent="-514350">
              <a:buFont typeface="+mj-lt"/>
              <a:buAutoNum type="arabicPeriod"/>
            </a:pPr>
            <a:r>
              <a:rPr lang="en-US" dirty="0" smtClean="0"/>
              <a:t>Quality Management systems allow industry to manage their business </a:t>
            </a:r>
          </a:p>
          <a:p>
            <a:pPr marL="628650" indent="-514350">
              <a:buFont typeface="Wingdings" pitchFamily="2" charset="2"/>
              <a:buChar char="Ø"/>
            </a:pPr>
            <a:endParaRPr lang="en-US" dirty="0" smtClean="0"/>
          </a:p>
          <a:p>
            <a:pPr marL="571500" indent="-571500">
              <a:buFont typeface="+mj-lt"/>
              <a:buAutoNum type="romanUcPeriod"/>
            </a:pPr>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F84EAD10-2DEC-401A-B3D3-1C18B5B81114}" type="slidenum">
              <a:rPr lang="en-US" smtClean="0"/>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From Breeding to sales </a:t>
            </a:r>
            <a:endParaRPr lang="en-US" b="1" dirty="0"/>
          </a:p>
        </p:txBody>
      </p:sp>
      <p:sp>
        <p:nvSpPr>
          <p:cNvPr id="3" name="Content Placeholder 2"/>
          <p:cNvSpPr>
            <a:spLocks noGrp="1"/>
          </p:cNvSpPr>
          <p:nvPr>
            <p:ph idx="1"/>
          </p:nvPr>
        </p:nvSpPr>
        <p:spPr/>
        <p:txBody>
          <a:bodyPr>
            <a:normAutofit/>
          </a:bodyPr>
          <a:lstStyle/>
          <a:p>
            <a:r>
              <a:rPr lang="en-US" sz="2800" dirty="0" smtClean="0"/>
              <a:t>Each step in the process has to be monitored and traceable</a:t>
            </a:r>
          </a:p>
          <a:p>
            <a:pPr lvl="1"/>
            <a:r>
              <a:rPr lang="en-US" sz="2800" dirty="0" smtClean="0"/>
              <a:t>Assure identity</a:t>
            </a:r>
          </a:p>
          <a:p>
            <a:r>
              <a:rPr lang="en-US" sz="2800" dirty="0" smtClean="0"/>
              <a:t>Quality management required QC at certain points. </a:t>
            </a:r>
          </a:p>
          <a:p>
            <a:pPr lvl="1"/>
            <a:r>
              <a:rPr lang="en-US" sz="2800" dirty="0" smtClean="0"/>
              <a:t>To assure purity, Identity, quality </a:t>
            </a:r>
          </a:p>
          <a:p>
            <a:r>
              <a:rPr lang="en-US" sz="2800" dirty="0" smtClean="0"/>
              <a:t>Diseases testing is commonly included at different stages of seed increases</a:t>
            </a:r>
          </a:p>
          <a:p>
            <a:pPr lvl="1"/>
            <a:r>
              <a:rPr lang="en-US" sz="2800" dirty="0" smtClean="0"/>
              <a:t>Affect productivity, quality and </a:t>
            </a:r>
            <a:r>
              <a:rPr lang="en-US" sz="2800" dirty="0" err="1" smtClean="0"/>
              <a:t>elegibility</a:t>
            </a:r>
            <a:endParaRPr lang="en-US" sz="2800" dirty="0" smtClean="0"/>
          </a:p>
          <a:p>
            <a:endParaRPr lang="en-US" sz="2800" dirty="0" smtClean="0"/>
          </a:p>
          <a:p>
            <a:endParaRPr lang="en-US"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F84EAD10-2DEC-401A-B3D3-1C18B5B81114}" type="slidenum">
              <a:rPr lang="en-US" smtClean="0"/>
              <a:pPr/>
              <a:t>18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From Breeding to sales (2) </a:t>
            </a:r>
            <a:endParaRPr lang="en-US" b="1" dirty="0"/>
          </a:p>
        </p:txBody>
      </p:sp>
      <p:sp>
        <p:nvSpPr>
          <p:cNvPr id="3" name="Content Placeholder 2"/>
          <p:cNvSpPr>
            <a:spLocks noGrp="1"/>
          </p:cNvSpPr>
          <p:nvPr>
            <p:ph idx="1"/>
          </p:nvPr>
        </p:nvSpPr>
        <p:spPr/>
        <p:txBody>
          <a:bodyPr>
            <a:normAutofit/>
          </a:bodyPr>
          <a:lstStyle/>
          <a:p>
            <a:r>
              <a:rPr lang="en-US" dirty="0" smtClean="0"/>
              <a:t>In order to develop products, industry has developed global networks, to:</a:t>
            </a:r>
          </a:p>
          <a:p>
            <a:pPr lvl="1"/>
            <a:r>
              <a:rPr lang="en-US" sz="2400" dirty="0" smtClean="0"/>
              <a:t>Assure global and local product adaptation </a:t>
            </a:r>
          </a:p>
          <a:p>
            <a:pPr lvl="2"/>
            <a:r>
              <a:rPr lang="en-US" sz="2400" dirty="0" smtClean="0"/>
              <a:t>Genetics, traits, chemistry, data, etc</a:t>
            </a:r>
          </a:p>
          <a:p>
            <a:pPr lvl="1"/>
            <a:r>
              <a:rPr lang="en-US" sz="2400" dirty="0" smtClean="0"/>
              <a:t>Increase efficiencies, by centralizing certain operations (Production, processing, logistics) </a:t>
            </a:r>
          </a:p>
          <a:p>
            <a:pPr lvl="1"/>
            <a:r>
              <a:rPr lang="en-US" sz="2400" dirty="0" smtClean="0"/>
              <a:t>Increase speed to market, by using global counter season capabilities </a:t>
            </a:r>
          </a:p>
          <a:p>
            <a:r>
              <a:rPr lang="en-US" dirty="0" smtClean="0"/>
              <a:t>Planning and management are essential for success  </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F84EAD10-2DEC-401A-B3D3-1C18B5B81114}" type="slidenum">
              <a:rPr lang="en-US" smtClean="0"/>
              <a:pPr/>
              <a:t>19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Topics/Issues to Cover</a:t>
            </a:r>
            <a:endParaRPr lang="en-US" b="1" dirty="0"/>
          </a:p>
        </p:txBody>
      </p:sp>
      <p:sp>
        <p:nvSpPr>
          <p:cNvPr id="3" name="Content Placeholder 2"/>
          <p:cNvSpPr>
            <a:spLocks noGrp="1"/>
          </p:cNvSpPr>
          <p:nvPr>
            <p:ph idx="1"/>
          </p:nvPr>
        </p:nvSpPr>
        <p:spPr>
          <a:xfrm>
            <a:off x="457200" y="1371600"/>
            <a:ext cx="8229600" cy="5105400"/>
          </a:xfrm>
        </p:spPr>
        <p:txBody>
          <a:bodyPr/>
          <a:lstStyle/>
          <a:p>
            <a:r>
              <a:rPr lang="en-US" dirty="0" smtClean="0"/>
              <a:t>Overview of APHIS Regulations for Seed Imports and </a:t>
            </a:r>
            <a:r>
              <a:rPr lang="en-US" dirty="0"/>
              <a:t>MAPA </a:t>
            </a:r>
            <a:r>
              <a:rPr lang="en-US" dirty="0" err="1" smtClean="0"/>
              <a:t>Normatives</a:t>
            </a:r>
            <a:endParaRPr lang="en-US" dirty="0" smtClean="0"/>
          </a:p>
          <a:p>
            <a:r>
              <a:rPr lang="en-US" dirty="0" smtClean="0"/>
              <a:t>Normative 52</a:t>
            </a:r>
          </a:p>
          <a:p>
            <a:r>
              <a:rPr lang="en-US" dirty="0" smtClean="0"/>
              <a:t>Normative 16</a:t>
            </a:r>
          </a:p>
          <a:p>
            <a:r>
              <a:rPr lang="en-US" dirty="0" smtClean="0"/>
              <a:t>Normative 4</a:t>
            </a:r>
          </a:p>
          <a:p>
            <a:r>
              <a:rPr lang="en-US" dirty="0" smtClean="0"/>
              <a:t>Sampling/Testing of Small Seed Lots</a:t>
            </a:r>
          </a:p>
          <a:p>
            <a:r>
              <a:rPr lang="en-US" dirty="0" smtClean="0"/>
              <a:t>APHIS </a:t>
            </a:r>
            <a:r>
              <a:rPr lang="en-US" dirty="0" err="1" smtClean="0"/>
              <a:t>ReFreSH</a:t>
            </a:r>
            <a:r>
              <a:rPr lang="en-US" dirty="0" smtClean="0"/>
              <a:t> Initiative</a:t>
            </a:r>
          </a:p>
          <a:p>
            <a:r>
              <a:rPr lang="en-US" dirty="0" smtClean="0"/>
              <a:t>Phytosanitary Risk reduction Research Project</a:t>
            </a:r>
          </a:p>
          <a:p>
            <a:endParaRPr lang="en-US" dirty="0"/>
          </a:p>
        </p:txBody>
      </p:sp>
    </p:spTree>
    <p:extLst>
      <p:ext uri="{BB962C8B-B14F-4D97-AF65-F5344CB8AC3E}">
        <p14:creationId xmlns:p14="http://schemas.microsoft.com/office/powerpoint/2010/main" val="749389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Brazil </a:t>
            </a:r>
            <a:r>
              <a:rPr lang="en-US" b="1" dirty="0" err="1" smtClean="0"/>
              <a:t>Normatives</a:t>
            </a:r>
            <a:endParaRPr lang="en-US" b="1" dirty="0"/>
          </a:p>
        </p:txBody>
      </p:sp>
      <p:sp>
        <p:nvSpPr>
          <p:cNvPr id="3" name="Content Placeholder 2"/>
          <p:cNvSpPr>
            <a:spLocks noGrp="1"/>
          </p:cNvSpPr>
          <p:nvPr>
            <p:ph idx="1"/>
          </p:nvPr>
        </p:nvSpPr>
        <p:spPr>
          <a:xfrm>
            <a:off x="457200" y="1371600"/>
            <a:ext cx="8229600" cy="5105400"/>
          </a:xfrm>
        </p:spPr>
        <p:txBody>
          <a:bodyPr>
            <a:normAutofit/>
          </a:bodyPr>
          <a:lstStyle/>
          <a:p>
            <a:r>
              <a:rPr lang="en-US" sz="2800" dirty="0" smtClean="0"/>
              <a:t>What are the different </a:t>
            </a:r>
            <a:r>
              <a:rPr lang="en-US" sz="2800" dirty="0" err="1"/>
              <a:t>n</a:t>
            </a:r>
            <a:r>
              <a:rPr lang="en-US" sz="2800" dirty="0" err="1" smtClean="0"/>
              <a:t>ormatives</a:t>
            </a:r>
            <a:r>
              <a:rPr lang="en-US" sz="2800" dirty="0" smtClean="0"/>
              <a:t> in Brazil for seeds and what are their different purposes?</a:t>
            </a:r>
          </a:p>
          <a:p>
            <a:r>
              <a:rPr lang="en-US" sz="2800" dirty="0" smtClean="0"/>
              <a:t>Why is seed for breeding regulated differently than seed for commercial sale?</a:t>
            </a:r>
          </a:p>
          <a:p>
            <a:r>
              <a:rPr lang="en-US" sz="2800" dirty="0" smtClean="0"/>
              <a:t>If a seed species is approved for entry under NI 16, if it is used for breeding, does it fall under NI 52? </a:t>
            </a:r>
          </a:p>
          <a:p>
            <a:r>
              <a:rPr lang="en-US" sz="2800" dirty="0" smtClean="0"/>
              <a:t>What is the difference between NI 16 and NI 4?</a:t>
            </a:r>
          </a:p>
          <a:p>
            <a:r>
              <a:rPr lang="en-US" sz="2800" dirty="0" smtClean="0"/>
              <a:t>What to expect once NI 16 and 52 are enforced: re-testing at POE, how resolve issues at the POEs?</a:t>
            </a:r>
            <a:endParaRPr lang="en-US" sz="2800" dirty="0"/>
          </a:p>
        </p:txBody>
      </p:sp>
    </p:spTree>
    <p:extLst>
      <p:ext uri="{BB962C8B-B14F-4D97-AF65-F5344CB8AC3E}">
        <p14:creationId xmlns:p14="http://schemas.microsoft.com/office/powerpoint/2010/main" val="3003638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NI-52</a:t>
            </a:r>
            <a:endParaRPr lang="en-US" b="1" dirty="0"/>
          </a:p>
        </p:txBody>
      </p:sp>
      <p:sp>
        <p:nvSpPr>
          <p:cNvPr id="3" name="Content Placeholder 2"/>
          <p:cNvSpPr>
            <a:spLocks noGrp="1"/>
          </p:cNvSpPr>
          <p:nvPr>
            <p:ph idx="1"/>
          </p:nvPr>
        </p:nvSpPr>
        <p:spPr>
          <a:xfrm>
            <a:off x="457200" y="1371600"/>
            <a:ext cx="8229600" cy="5105400"/>
          </a:xfrm>
        </p:spPr>
        <p:txBody>
          <a:bodyPr>
            <a:normAutofit/>
          </a:bodyPr>
          <a:lstStyle/>
          <a:p>
            <a:r>
              <a:rPr lang="en-US" sz="2800" dirty="0" smtClean="0"/>
              <a:t>New normative provides clarification of the process</a:t>
            </a:r>
          </a:p>
          <a:p>
            <a:r>
              <a:rPr lang="en-US" sz="2800" dirty="0" smtClean="0"/>
              <a:t>The two year permit will be very helpful!</a:t>
            </a:r>
          </a:p>
          <a:p>
            <a:r>
              <a:rPr lang="en-US" sz="2800" dirty="0" smtClean="0"/>
              <a:t>We do not understand the role of  SEA/UF in the approval process</a:t>
            </a:r>
          </a:p>
          <a:p>
            <a:r>
              <a:rPr lang="en-US" sz="2800" dirty="0" smtClean="0"/>
              <a:t>The application/approval process appears to be complex and could take many months</a:t>
            </a:r>
          </a:p>
          <a:p>
            <a:pPr lvl="1"/>
            <a:r>
              <a:rPr lang="en-US" sz="2800" dirty="0" smtClean="0"/>
              <a:t>Will likely slow down importation of seed for breeding and therefore slow down breeding programs in Brazil</a:t>
            </a:r>
          </a:p>
          <a:p>
            <a:endParaRPr lang="en-US" sz="2800" dirty="0"/>
          </a:p>
        </p:txBody>
      </p:sp>
    </p:spTree>
    <p:extLst>
      <p:ext uri="{BB962C8B-B14F-4D97-AF65-F5344CB8AC3E}">
        <p14:creationId xmlns:p14="http://schemas.microsoft.com/office/powerpoint/2010/main" val="1871574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NI-52</a:t>
            </a:r>
            <a:endParaRPr lang="en-US" b="1" dirty="0"/>
          </a:p>
        </p:txBody>
      </p:sp>
      <p:sp>
        <p:nvSpPr>
          <p:cNvPr id="3" name="Content Placeholder 2"/>
          <p:cNvSpPr>
            <a:spLocks noGrp="1"/>
          </p:cNvSpPr>
          <p:nvPr>
            <p:ph idx="1"/>
          </p:nvPr>
        </p:nvSpPr>
        <p:spPr>
          <a:xfrm>
            <a:off x="457200" y="1447800"/>
            <a:ext cx="8229600" cy="5029200"/>
          </a:xfrm>
        </p:spPr>
        <p:txBody>
          <a:bodyPr/>
          <a:lstStyle/>
          <a:p>
            <a:r>
              <a:rPr lang="en-US" sz="2800" dirty="0"/>
              <a:t>Would MAPA consider a pilot program to find a way to streamline or shorten the approval process?  Possible options</a:t>
            </a:r>
            <a:r>
              <a:rPr lang="en-US" sz="2800" dirty="0" smtClean="0"/>
              <a:t>:</a:t>
            </a:r>
          </a:p>
          <a:p>
            <a:pPr lvl="1"/>
            <a:r>
              <a:rPr lang="en-US" sz="2800" dirty="0" smtClean="0"/>
              <a:t>Exempt certain lower risk seed species (but not from phytosanitary requirements)</a:t>
            </a:r>
          </a:p>
          <a:p>
            <a:pPr lvl="1"/>
            <a:r>
              <a:rPr lang="en-US" sz="2800" dirty="0" smtClean="0"/>
              <a:t>Companies provide periodic reports rather than provide information as a condition of approval</a:t>
            </a:r>
          </a:p>
          <a:p>
            <a:pPr lvl="1"/>
            <a:r>
              <a:rPr lang="en-US" sz="2800" dirty="0" smtClean="0"/>
              <a:t>Modify requirements based on a company’s history/stewardship</a:t>
            </a:r>
          </a:p>
          <a:p>
            <a:pPr lvl="1"/>
            <a:endParaRPr lang="en-US" sz="2800" dirty="0"/>
          </a:p>
          <a:p>
            <a:endParaRPr lang="en-US" dirty="0"/>
          </a:p>
        </p:txBody>
      </p:sp>
    </p:spTree>
    <p:extLst>
      <p:ext uri="{BB962C8B-B14F-4D97-AF65-F5344CB8AC3E}">
        <p14:creationId xmlns:p14="http://schemas.microsoft.com/office/powerpoint/2010/main" val="2199391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NI-16</a:t>
            </a:r>
            <a:endParaRPr lang="en-US" b="1" dirty="0"/>
          </a:p>
        </p:txBody>
      </p:sp>
      <p:sp>
        <p:nvSpPr>
          <p:cNvPr id="3" name="Content Placeholder 2"/>
          <p:cNvSpPr>
            <a:spLocks noGrp="1"/>
          </p:cNvSpPr>
          <p:nvPr>
            <p:ph idx="1"/>
          </p:nvPr>
        </p:nvSpPr>
        <p:spPr/>
        <p:txBody>
          <a:bodyPr/>
          <a:lstStyle/>
          <a:p>
            <a:r>
              <a:rPr lang="en-US" sz="2800" dirty="0" smtClean="0"/>
              <a:t>Major step forward from earlier versions of NI-36!</a:t>
            </a:r>
          </a:p>
          <a:p>
            <a:r>
              <a:rPr lang="en-US" sz="2800" dirty="0" smtClean="0"/>
              <a:t>Country-specific annexes are very helpful: phytosanitary requirements are harmonized for each country involved</a:t>
            </a:r>
          </a:p>
          <a:p>
            <a:r>
              <a:rPr lang="en-US" sz="2800" dirty="0" smtClean="0"/>
              <a:t>Many companies, being global, will be exporting seed from many origins in addition to the U.S.; and this also involves re-export</a:t>
            </a:r>
          </a:p>
          <a:p>
            <a:r>
              <a:rPr lang="en-US" sz="2800" dirty="0" smtClean="0"/>
              <a:t>Still a few concerns regarding specific pests on the U.S. Annex XIV</a:t>
            </a:r>
          </a:p>
          <a:p>
            <a:endParaRPr lang="en-US" dirty="0"/>
          </a:p>
        </p:txBody>
      </p:sp>
    </p:spTree>
    <p:extLst>
      <p:ext uri="{BB962C8B-B14F-4D97-AF65-F5344CB8AC3E}">
        <p14:creationId xmlns:p14="http://schemas.microsoft.com/office/powerpoint/2010/main" val="1379535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NI 16:</a:t>
            </a:r>
            <a:endParaRPr lang="en-US" b="1" dirty="0"/>
          </a:p>
        </p:txBody>
      </p:sp>
      <p:sp>
        <p:nvSpPr>
          <p:cNvPr id="3" name="Content Placeholder 2"/>
          <p:cNvSpPr>
            <a:spLocks noGrp="1"/>
          </p:cNvSpPr>
          <p:nvPr>
            <p:ph idx="1"/>
          </p:nvPr>
        </p:nvSpPr>
        <p:spPr/>
        <p:txBody>
          <a:bodyPr>
            <a:normAutofit/>
          </a:bodyPr>
          <a:lstStyle/>
          <a:p>
            <a:r>
              <a:rPr lang="en-US" b="1" dirty="0" smtClean="0"/>
              <a:t>Evidence of occurrence in Brazil:</a:t>
            </a:r>
          </a:p>
          <a:p>
            <a:pPr lvl="1"/>
            <a:r>
              <a:rPr lang="en-US" sz="2400" dirty="0" err="1" smtClean="0"/>
              <a:t>Botryotinia</a:t>
            </a:r>
            <a:r>
              <a:rPr lang="en-US" sz="2400" dirty="0" smtClean="0"/>
              <a:t> </a:t>
            </a:r>
            <a:r>
              <a:rPr lang="en-US" sz="2400" dirty="0" err="1" smtClean="0"/>
              <a:t>porri</a:t>
            </a:r>
            <a:endParaRPr lang="en-US" sz="2400" dirty="0" smtClean="0"/>
          </a:p>
          <a:p>
            <a:pPr lvl="1"/>
            <a:r>
              <a:rPr lang="en-US" sz="2400" dirty="0" err="1" smtClean="0"/>
              <a:t>Peronospora</a:t>
            </a:r>
            <a:r>
              <a:rPr lang="en-US" sz="2400" dirty="0" smtClean="0"/>
              <a:t> </a:t>
            </a:r>
            <a:r>
              <a:rPr lang="en-US" sz="2400" dirty="0" err="1" smtClean="0"/>
              <a:t>farinosa</a:t>
            </a:r>
            <a:endParaRPr lang="en-US" sz="2400" dirty="0" smtClean="0"/>
          </a:p>
          <a:p>
            <a:pPr lvl="1"/>
            <a:r>
              <a:rPr lang="en-US" sz="2400" dirty="0" err="1" smtClean="0"/>
              <a:t>Rhodococcus</a:t>
            </a:r>
            <a:r>
              <a:rPr lang="en-US" sz="2400" dirty="0" smtClean="0"/>
              <a:t> </a:t>
            </a:r>
            <a:r>
              <a:rPr lang="en-US" sz="2400" dirty="0" err="1" smtClean="0"/>
              <a:t>fascians</a:t>
            </a:r>
            <a:endParaRPr lang="en-US" sz="2400" dirty="0" smtClean="0"/>
          </a:p>
          <a:p>
            <a:pPr lvl="1"/>
            <a:r>
              <a:rPr lang="en-US" sz="2400" dirty="0" smtClean="0"/>
              <a:t>Tomato ringspot virus</a:t>
            </a:r>
          </a:p>
          <a:p>
            <a:pPr lvl="1"/>
            <a:r>
              <a:rPr lang="en-US" sz="2400" dirty="0" err="1" smtClean="0"/>
              <a:t>Peronospora</a:t>
            </a:r>
            <a:r>
              <a:rPr lang="en-US" sz="2400" dirty="0" smtClean="0"/>
              <a:t> </a:t>
            </a:r>
            <a:r>
              <a:rPr lang="en-US" sz="2400" dirty="0" err="1" smtClean="0"/>
              <a:t>viciae</a:t>
            </a:r>
            <a:endParaRPr lang="en-US" sz="2400" dirty="0" smtClean="0"/>
          </a:p>
          <a:p>
            <a:r>
              <a:rPr lang="en-US" b="1" dirty="0" smtClean="0"/>
              <a:t>Do Not occur in the U.S.:</a:t>
            </a:r>
          </a:p>
          <a:p>
            <a:pPr lvl="1"/>
            <a:r>
              <a:rPr lang="en-US" sz="2400" dirty="0" err="1" smtClean="0"/>
              <a:t>Xanthomonas</a:t>
            </a:r>
            <a:r>
              <a:rPr lang="en-US" sz="2400" dirty="0" smtClean="0"/>
              <a:t> </a:t>
            </a:r>
            <a:r>
              <a:rPr lang="en-US" sz="2400" dirty="0" err="1" smtClean="0"/>
              <a:t>oryzae</a:t>
            </a:r>
            <a:r>
              <a:rPr lang="en-US" sz="2400" dirty="0" smtClean="0"/>
              <a:t> </a:t>
            </a:r>
            <a:r>
              <a:rPr lang="en-US" sz="2400" dirty="0" err="1" smtClean="0"/>
              <a:t>pv</a:t>
            </a:r>
            <a:r>
              <a:rPr lang="en-US" sz="2400" dirty="0" smtClean="0"/>
              <a:t>. </a:t>
            </a:r>
            <a:r>
              <a:rPr lang="en-US" sz="2400" dirty="0" err="1" smtClean="0"/>
              <a:t>oryzae</a:t>
            </a:r>
            <a:r>
              <a:rPr lang="en-US" sz="2400" dirty="0" smtClean="0"/>
              <a:t> </a:t>
            </a:r>
          </a:p>
          <a:p>
            <a:pPr lvl="1"/>
            <a:r>
              <a:rPr lang="en-US" sz="2400" dirty="0" smtClean="0"/>
              <a:t>Tomato black ring virus</a:t>
            </a:r>
          </a:p>
          <a:p>
            <a:pPr lvl="1"/>
            <a:r>
              <a:rPr lang="en-US" sz="2400" dirty="0" err="1" smtClean="0"/>
              <a:t>PSTVd</a:t>
            </a:r>
            <a:endParaRPr lang="en-US" sz="2400" dirty="0"/>
          </a:p>
        </p:txBody>
      </p:sp>
    </p:spTree>
    <p:extLst>
      <p:ext uri="{BB962C8B-B14F-4D97-AF65-F5344CB8AC3E}">
        <p14:creationId xmlns:p14="http://schemas.microsoft.com/office/powerpoint/2010/main" val="2508988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NI 16:</a:t>
            </a:r>
            <a:endParaRPr lang="en-US" b="1" dirty="0"/>
          </a:p>
        </p:txBody>
      </p:sp>
      <p:sp>
        <p:nvSpPr>
          <p:cNvPr id="3" name="Content Placeholder 2"/>
          <p:cNvSpPr>
            <a:spLocks noGrp="1"/>
          </p:cNvSpPr>
          <p:nvPr>
            <p:ph idx="1"/>
          </p:nvPr>
        </p:nvSpPr>
        <p:spPr/>
        <p:txBody>
          <a:bodyPr>
            <a:normAutofit/>
          </a:bodyPr>
          <a:lstStyle/>
          <a:p>
            <a:r>
              <a:rPr lang="en-US" b="1" dirty="0" smtClean="0"/>
              <a:t>Seed not a pathway:</a:t>
            </a:r>
          </a:p>
          <a:p>
            <a:pPr lvl="1"/>
            <a:r>
              <a:rPr lang="en-US" sz="2400" dirty="0" err="1" smtClean="0"/>
              <a:t>Verticillium</a:t>
            </a:r>
            <a:r>
              <a:rPr lang="en-US" sz="2400" dirty="0" smtClean="0"/>
              <a:t> </a:t>
            </a:r>
            <a:r>
              <a:rPr lang="en-US" sz="2400" dirty="0" err="1" smtClean="0"/>
              <a:t>nigrescens</a:t>
            </a:r>
            <a:endParaRPr lang="en-US" sz="2400" dirty="0" smtClean="0"/>
          </a:p>
          <a:p>
            <a:pPr lvl="1"/>
            <a:r>
              <a:rPr lang="en-US" sz="2400" dirty="0" smtClean="0"/>
              <a:t>Pseudomonas </a:t>
            </a:r>
            <a:r>
              <a:rPr lang="en-US" sz="2400" dirty="0" err="1" smtClean="0"/>
              <a:t>syringae</a:t>
            </a:r>
            <a:r>
              <a:rPr lang="en-US" sz="2400" dirty="0" smtClean="0"/>
              <a:t> </a:t>
            </a:r>
            <a:r>
              <a:rPr lang="en-US" sz="2400" dirty="0" err="1" smtClean="0"/>
              <a:t>pv</a:t>
            </a:r>
            <a:r>
              <a:rPr lang="en-US" sz="2400" dirty="0" smtClean="0"/>
              <a:t>. </a:t>
            </a:r>
            <a:r>
              <a:rPr lang="en-US" sz="2400" dirty="0" err="1" smtClean="0"/>
              <a:t>aptata</a:t>
            </a:r>
            <a:endParaRPr lang="en-US" sz="2400" dirty="0" smtClean="0"/>
          </a:p>
          <a:p>
            <a:pPr lvl="1"/>
            <a:r>
              <a:rPr lang="en-US" sz="2400" dirty="0" err="1" smtClean="0"/>
              <a:t>Cercospora</a:t>
            </a:r>
            <a:r>
              <a:rPr lang="en-US" sz="2400" dirty="0" smtClean="0"/>
              <a:t> </a:t>
            </a:r>
            <a:r>
              <a:rPr lang="en-US" sz="2400" dirty="0" err="1" smtClean="0"/>
              <a:t>insulata</a:t>
            </a:r>
            <a:endParaRPr lang="en-US" sz="2400" dirty="0" smtClean="0"/>
          </a:p>
          <a:p>
            <a:pPr lvl="1"/>
            <a:r>
              <a:rPr lang="en-US" sz="2400" dirty="0" smtClean="0"/>
              <a:t>White clover mosaic virus</a:t>
            </a:r>
          </a:p>
          <a:p>
            <a:pPr lvl="1"/>
            <a:r>
              <a:rPr lang="en-US" sz="2400" dirty="0" err="1" smtClean="0"/>
              <a:t>Lentheticus</a:t>
            </a:r>
            <a:r>
              <a:rPr lang="en-US" sz="2400" dirty="0" smtClean="0"/>
              <a:t> </a:t>
            </a:r>
            <a:r>
              <a:rPr lang="en-US" sz="2400" dirty="0" err="1" smtClean="0"/>
              <a:t>oryzae</a:t>
            </a:r>
            <a:endParaRPr lang="en-US" sz="2400" dirty="0" smtClean="0"/>
          </a:p>
          <a:p>
            <a:pPr lvl="1"/>
            <a:r>
              <a:rPr lang="en-US" sz="2400" dirty="0" err="1" smtClean="0"/>
              <a:t>Trogoderma</a:t>
            </a:r>
            <a:r>
              <a:rPr lang="en-US" sz="2400" dirty="0" smtClean="0"/>
              <a:t> variable</a:t>
            </a:r>
          </a:p>
          <a:p>
            <a:pPr lvl="1"/>
            <a:r>
              <a:rPr lang="en-US" sz="2400" dirty="0" err="1" smtClean="0"/>
              <a:t>Typhaea</a:t>
            </a:r>
            <a:r>
              <a:rPr lang="en-US" sz="2400" dirty="0" smtClean="0"/>
              <a:t> </a:t>
            </a:r>
            <a:r>
              <a:rPr lang="en-US" sz="2400" dirty="0" err="1" smtClean="0"/>
              <a:t>stercorea</a:t>
            </a:r>
            <a:endParaRPr lang="en-US" sz="2400" dirty="0" smtClean="0"/>
          </a:p>
          <a:p>
            <a:pPr lvl="1"/>
            <a:r>
              <a:rPr lang="en-US" sz="2400" dirty="0" err="1" smtClean="0"/>
              <a:t>Rhodococcus</a:t>
            </a:r>
            <a:r>
              <a:rPr lang="en-US" sz="2400" dirty="0" smtClean="0"/>
              <a:t> </a:t>
            </a:r>
            <a:r>
              <a:rPr lang="en-US" sz="2400" dirty="0" err="1" smtClean="0"/>
              <a:t>fasciens</a:t>
            </a:r>
            <a:endParaRPr lang="en-US" sz="2400" dirty="0"/>
          </a:p>
        </p:txBody>
      </p:sp>
    </p:spTree>
    <p:extLst>
      <p:ext uri="{BB962C8B-B14F-4D97-AF65-F5344CB8AC3E}">
        <p14:creationId xmlns:p14="http://schemas.microsoft.com/office/powerpoint/2010/main" val="844448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NI 16:</a:t>
            </a:r>
            <a:endParaRPr lang="en-US" b="1" dirty="0"/>
          </a:p>
        </p:txBody>
      </p:sp>
      <p:sp>
        <p:nvSpPr>
          <p:cNvPr id="3" name="Content Placeholder 2"/>
          <p:cNvSpPr>
            <a:spLocks noGrp="1"/>
          </p:cNvSpPr>
          <p:nvPr>
            <p:ph idx="1"/>
          </p:nvPr>
        </p:nvSpPr>
        <p:spPr>
          <a:xfrm>
            <a:off x="457200" y="1371600"/>
            <a:ext cx="8229600" cy="5105400"/>
          </a:xfrm>
        </p:spPr>
        <p:txBody>
          <a:bodyPr/>
          <a:lstStyle/>
          <a:p>
            <a:r>
              <a:rPr lang="en-US" b="1" dirty="0" smtClean="0"/>
              <a:t>Pathway not proven:</a:t>
            </a:r>
          </a:p>
          <a:p>
            <a:pPr lvl="1"/>
            <a:r>
              <a:rPr lang="en-US" sz="2400" dirty="0" err="1" smtClean="0"/>
              <a:t>Botryotinia</a:t>
            </a:r>
            <a:r>
              <a:rPr lang="en-US" sz="2400" dirty="0" smtClean="0"/>
              <a:t> </a:t>
            </a:r>
            <a:r>
              <a:rPr lang="en-US" sz="2400" dirty="0" err="1" smtClean="0"/>
              <a:t>porri</a:t>
            </a:r>
            <a:endParaRPr lang="en-US" sz="2400" dirty="0" smtClean="0"/>
          </a:p>
          <a:p>
            <a:pPr lvl="1"/>
            <a:r>
              <a:rPr lang="en-US" sz="2400" dirty="0" err="1" smtClean="0"/>
              <a:t>Pleospora</a:t>
            </a:r>
            <a:r>
              <a:rPr lang="en-US" sz="2400" dirty="0" smtClean="0"/>
              <a:t> </a:t>
            </a:r>
            <a:r>
              <a:rPr lang="en-US" sz="2400" dirty="0" err="1" smtClean="0"/>
              <a:t>herbarum</a:t>
            </a:r>
            <a:r>
              <a:rPr lang="en-US" sz="2400" dirty="0" smtClean="0"/>
              <a:t> (=</a:t>
            </a:r>
            <a:r>
              <a:rPr lang="en-US" sz="2400" dirty="0" err="1" smtClean="0"/>
              <a:t>Stemphylium</a:t>
            </a:r>
            <a:r>
              <a:rPr lang="en-US" sz="2400" dirty="0" smtClean="0"/>
              <a:t> </a:t>
            </a:r>
            <a:r>
              <a:rPr lang="en-US" sz="2400" dirty="0" err="1" smtClean="0"/>
              <a:t>botryosum</a:t>
            </a:r>
            <a:r>
              <a:rPr lang="en-US" sz="2400" dirty="0" smtClean="0"/>
              <a:t>)</a:t>
            </a:r>
          </a:p>
          <a:p>
            <a:pPr lvl="1"/>
            <a:r>
              <a:rPr lang="en-US" sz="2400" dirty="0" err="1" smtClean="0"/>
              <a:t>Colletotrichum</a:t>
            </a:r>
            <a:r>
              <a:rPr lang="en-US" sz="2400" dirty="0" smtClean="0"/>
              <a:t> </a:t>
            </a:r>
            <a:r>
              <a:rPr lang="en-US" sz="2400" dirty="0" err="1" smtClean="0"/>
              <a:t>higginsianum</a:t>
            </a:r>
            <a:r>
              <a:rPr lang="en-US" sz="2400" dirty="0" smtClean="0"/>
              <a:t> (only radish seed sis a pathway)</a:t>
            </a:r>
          </a:p>
          <a:p>
            <a:pPr lvl="1"/>
            <a:r>
              <a:rPr lang="en-US" sz="2400" dirty="0" err="1" smtClean="0"/>
              <a:t>Mycocentrospora</a:t>
            </a:r>
            <a:r>
              <a:rPr lang="en-US" sz="2400" dirty="0" smtClean="0"/>
              <a:t> </a:t>
            </a:r>
            <a:r>
              <a:rPr lang="en-US" sz="2400" dirty="0" err="1" smtClean="0"/>
              <a:t>acerina</a:t>
            </a:r>
            <a:r>
              <a:rPr lang="en-US" sz="2400" dirty="0" smtClean="0"/>
              <a:t> (only caraway seed is a pathway)</a:t>
            </a:r>
          </a:p>
          <a:p>
            <a:pPr lvl="1"/>
            <a:r>
              <a:rPr lang="en-US" sz="2400" dirty="0" err="1" smtClean="0"/>
              <a:t>Balansia</a:t>
            </a:r>
            <a:r>
              <a:rPr lang="en-US" sz="2400" dirty="0" smtClean="0"/>
              <a:t> </a:t>
            </a:r>
            <a:r>
              <a:rPr lang="en-US" sz="2400" dirty="0" err="1" smtClean="0"/>
              <a:t>oryzae</a:t>
            </a:r>
            <a:r>
              <a:rPr lang="en-US" sz="2400" dirty="0" smtClean="0"/>
              <a:t>-sativa (only rice seed is a pathway)</a:t>
            </a:r>
          </a:p>
          <a:p>
            <a:pPr lvl="1"/>
            <a:r>
              <a:rPr lang="en-US" sz="2400" dirty="0" err="1" smtClean="0"/>
              <a:t>Arabis</a:t>
            </a:r>
            <a:r>
              <a:rPr lang="en-US" sz="2400" dirty="0" smtClean="0"/>
              <a:t> mosaic virus</a:t>
            </a:r>
          </a:p>
          <a:p>
            <a:pPr lvl="1"/>
            <a:r>
              <a:rPr lang="en-US" sz="2400" dirty="0" smtClean="0"/>
              <a:t>Tomato ringspot virus</a:t>
            </a:r>
          </a:p>
          <a:p>
            <a:pPr lvl="1"/>
            <a:endParaRPr lang="en-US" dirty="0"/>
          </a:p>
        </p:txBody>
      </p:sp>
    </p:spTree>
    <p:extLst>
      <p:ext uri="{BB962C8B-B14F-4D97-AF65-F5344CB8AC3E}">
        <p14:creationId xmlns:p14="http://schemas.microsoft.com/office/powerpoint/2010/main" val="3826026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N-4</a:t>
            </a:r>
            <a:endParaRPr lang="en-US" b="1" dirty="0"/>
          </a:p>
        </p:txBody>
      </p:sp>
      <p:sp>
        <p:nvSpPr>
          <p:cNvPr id="3" name="Content Placeholder 2"/>
          <p:cNvSpPr>
            <a:spLocks noGrp="1"/>
          </p:cNvSpPr>
          <p:nvPr>
            <p:ph idx="1"/>
          </p:nvPr>
        </p:nvSpPr>
        <p:spPr/>
        <p:txBody>
          <a:bodyPr/>
          <a:lstStyle/>
          <a:p>
            <a:r>
              <a:rPr lang="en-US" dirty="0" smtClean="0"/>
              <a:t>Recent information suggests that phytosanitary requirements for some pests of corn should be reconsidered:</a:t>
            </a:r>
          </a:p>
          <a:p>
            <a:pPr lvl="1"/>
            <a:r>
              <a:rPr lang="en-US" b="1" dirty="0" err="1" smtClean="0"/>
              <a:t>Cercospora</a:t>
            </a:r>
            <a:r>
              <a:rPr lang="en-US" b="1" dirty="0" smtClean="0"/>
              <a:t> </a:t>
            </a:r>
            <a:r>
              <a:rPr lang="en-US" b="1" dirty="0" err="1" smtClean="0"/>
              <a:t>sorghi</a:t>
            </a:r>
            <a:r>
              <a:rPr lang="en-US" b="1" dirty="0" smtClean="0"/>
              <a:t>: </a:t>
            </a:r>
            <a:r>
              <a:rPr lang="en-US" dirty="0" smtClean="0"/>
              <a:t>evidence that it is widespread in Brazil, not seed transmitted, and any hitch-hiking spores can be mitigated via seed treatment (remove DA 15, enforce DA 5 and DA 2)</a:t>
            </a:r>
          </a:p>
          <a:p>
            <a:pPr lvl="1"/>
            <a:r>
              <a:rPr lang="en-US" b="1" dirty="0" err="1" smtClean="0"/>
              <a:t>Mycosphaerella</a:t>
            </a:r>
            <a:r>
              <a:rPr lang="en-US" b="1" dirty="0" smtClean="0"/>
              <a:t> </a:t>
            </a:r>
            <a:r>
              <a:rPr lang="en-US" b="1" dirty="0" err="1" smtClean="0"/>
              <a:t>zeae-maydis</a:t>
            </a:r>
            <a:r>
              <a:rPr lang="en-US" b="1" dirty="0" smtClean="0"/>
              <a:t>: </a:t>
            </a:r>
            <a:r>
              <a:rPr lang="en-US" dirty="0" smtClean="0"/>
              <a:t>very limited distribution in the U.S., not detected in the last 20 years, is not seed transmitted, and fungicide seed treatment will mitigate any hitch-hiking spores (remove DA 15, enforce DA 5 and DA 2)</a:t>
            </a:r>
          </a:p>
          <a:p>
            <a:endParaRPr lang="en-US" dirty="0" smtClean="0"/>
          </a:p>
          <a:p>
            <a:pPr lvl="1"/>
            <a:endParaRPr lang="en-US" b="1" dirty="0"/>
          </a:p>
        </p:txBody>
      </p:sp>
    </p:spTree>
    <p:extLst>
      <p:ext uri="{BB962C8B-B14F-4D97-AF65-F5344CB8AC3E}">
        <p14:creationId xmlns:p14="http://schemas.microsoft.com/office/powerpoint/2010/main" val="2150387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Small Seed lots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7954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Definition of Small Lots of Seed</a:t>
            </a:r>
            <a:endParaRPr lang="en-US" b="1" dirty="0"/>
          </a:p>
        </p:txBody>
      </p:sp>
      <p:sp>
        <p:nvSpPr>
          <p:cNvPr id="3" name="Content Placeholder 2"/>
          <p:cNvSpPr>
            <a:spLocks noGrp="1"/>
          </p:cNvSpPr>
          <p:nvPr>
            <p:ph idx="1"/>
          </p:nvPr>
        </p:nvSpPr>
        <p:spPr/>
        <p:txBody>
          <a:bodyPr>
            <a:normAutofit/>
          </a:bodyPr>
          <a:lstStyle/>
          <a:p>
            <a:r>
              <a:rPr lang="en-US" dirty="0" smtClean="0"/>
              <a:t>Lot of seed for which sampling at a recommended </a:t>
            </a:r>
            <a:r>
              <a:rPr lang="en-US" dirty="0" err="1" smtClean="0"/>
              <a:t>phytosanitary</a:t>
            </a:r>
            <a:r>
              <a:rPr lang="en-US" dirty="0" smtClean="0"/>
              <a:t> (seed health) sample size results in the consumption of all or a significant portion (i.e., greater than 10%) of the lot </a:t>
            </a:r>
          </a:p>
          <a:p>
            <a:pPr lvl="1"/>
            <a:r>
              <a:rPr lang="en-US" dirty="0" smtClean="0"/>
              <a:t>Given that there are different sample sizes per (host X pathogen) combination, the designation as small will vary per crop and pathogen target</a:t>
            </a:r>
          </a:p>
          <a:p>
            <a:pPr lvl="1">
              <a:buNone/>
            </a:pPr>
            <a:endParaRPr lang="en-US" dirty="0" smtClean="0"/>
          </a:p>
          <a:p>
            <a:pPr lvl="1">
              <a:buNone/>
            </a:pPr>
            <a:r>
              <a:rPr lang="en-US" dirty="0" smtClean="0"/>
              <a:t>*Note that there is guidance provided in ISPM 31 on small lots and sample sizes; however, these guidelines are not practical. </a:t>
            </a:r>
          </a:p>
          <a:p>
            <a:pPr lvl="2"/>
            <a:r>
              <a:rPr lang="en-US" dirty="0" smtClean="0"/>
              <a:t>E.g., 950 seed sample size for a 1000 seed size lot. </a:t>
            </a:r>
          </a:p>
        </p:txBody>
      </p:sp>
    </p:spTree>
    <p:extLst>
      <p:ext uri="{BB962C8B-B14F-4D97-AF65-F5344CB8AC3E}">
        <p14:creationId xmlns:p14="http://schemas.microsoft.com/office/powerpoint/2010/main" val="308401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APHIS Seed Regulatory Structure</a:t>
            </a:r>
            <a:endParaRPr lang="en-US" b="1" dirty="0"/>
          </a:p>
        </p:txBody>
      </p:sp>
      <p:sp>
        <p:nvSpPr>
          <p:cNvPr id="3" name="Content Placeholder 2"/>
          <p:cNvSpPr>
            <a:spLocks noGrp="1"/>
          </p:cNvSpPr>
          <p:nvPr>
            <p:ph idx="1"/>
          </p:nvPr>
        </p:nvSpPr>
        <p:spPr>
          <a:xfrm>
            <a:off x="457200" y="1981200"/>
            <a:ext cx="8229600" cy="4495800"/>
          </a:xfrm>
        </p:spPr>
        <p:txBody>
          <a:bodyPr/>
          <a:lstStyle/>
          <a:p>
            <a:r>
              <a:rPr lang="en-US" sz="3600" dirty="0" smtClean="0"/>
              <a:t>Federal Seed Act (FSA)</a:t>
            </a:r>
          </a:p>
          <a:p>
            <a:r>
              <a:rPr lang="en-US" sz="3600" dirty="0" smtClean="0"/>
              <a:t>Q-37</a:t>
            </a:r>
          </a:p>
          <a:p>
            <a:endParaRPr lang="en-US" dirty="0"/>
          </a:p>
        </p:txBody>
      </p:sp>
    </p:spTree>
    <p:extLst>
      <p:ext uri="{BB962C8B-B14F-4D97-AF65-F5344CB8AC3E}">
        <p14:creationId xmlns:p14="http://schemas.microsoft.com/office/powerpoint/2010/main" val="2103832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Current Approaches to Regulating Small Seed Lots</a:t>
            </a:r>
            <a:endParaRPr lang="en-US" sz="3200" b="1" dirty="0"/>
          </a:p>
        </p:txBody>
      </p:sp>
      <p:sp>
        <p:nvSpPr>
          <p:cNvPr id="3" name="Content Placeholder 2"/>
          <p:cNvSpPr>
            <a:spLocks noGrp="1"/>
          </p:cNvSpPr>
          <p:nvPr>
            <p:ph idx="1"/>
          </p:nvPr>
        </p:nvSpPr>
        <p:spPr/>
        <p:txBody>
          <a:bodyPr>
            <a:normAutofit/>
          </a:bodyPr>
          <a:lstStyle/>
          <a:p>
            <a:r>
              <a:rPr lang="en-US" dirty="0" smtClean="0"/>
              <a:t>Treat small seed lots the same as commercial seed lots: phytosanitary certification</a:t>
            </a:r>
          </a:p>
          <a:p>
            <a:r>
              <a:rPr lang="en-US" dirty="0" smtClean="0"/>
              <a:t>Issue special import permits; state conditions of entry on the permit</a:t>
            </a:r>
          </a:p>
          <a:p>
            <a:r>
              <a:rPr lang="en-US" dirty="0" smtClean="0"/>
              <a:t>Calculate sample size for testing using ISPM 31</a:t>
            </a:r>
          </a:p>
          <a:p>
            <a:r>
              <a:rPr lang="en-US" dirty="0" smtClean="0"/>
              <a:t>Composite sampling of small lots of same seed sp.</a:t>
            </a:r>
          </a:p>
          <a:p>
            <a:r>
              <a:rPr lang="en-US" dirty="0" smtClean="0"/>
              <a:t>If lot size is too small, select an arbitrary percentage of the seed for testing (10%, 20%)</a:t>
            </a:r>
          </a:p>
          <a:p>
            <a:r>
              <a:rPr lang="en-US" dirty="0" smtClean="0"/>
              <a:t>Many NPPOs re-test which further reduces the size of the lot</a:t>
            </a:r>
          </a:p>
          <a:p>
            <a:pPr marL="0" indent="0">
              <a:buNone/>
            </a:pPr>
            <a:endParaRPr lang="en-US" sz="2800" dirty="0"/>
          </a:p>
        </p:txBody>
      </p:sp>
    </p:spTree>
    <p:extLst>
      <p:ext uri="{BB962C8B-B14F-4D97-AF65-F5344CB8AC3E}">
        <p14:creationId xmlns:p14="http://schemas.microsoft.com/office/powerpoint/2010/main" val="3138421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Are There other Options for Phytosanitary Certification of Small Seed Lots?</a:t>
            </a:r>
            <a:endParaRPr lang="en-US" b="1" dirty="0"/>
          </a:p>
        </p:txBody>
      </p:sp>
      <p:sp>
        <p:nvSpPr>
          <p:cNvPr id="3" name="Content Placeholder 2"/>
          <p:cNvSpPr>
            <a:spLocks noGrp="1"/>
          </p:cNvSpPr>
          <p:nvPr>
            <p:ph idx="1"/>
          </p:nvPr>
        </p:nvSpPr>
        <p:spPr>
          <a:xfrm>
            <a:off x="457200" y="1905000"/>
            <a:ext cx="8229600" cy="4572000"/>
          </a:xfrm>
        </p:spPr>
        <p:txBody>
          <a:bodyPr>
            <a:normAutofit/>
          </a:bodyPr>
          <a:lstStyle/>
          <a:p>
            <a:r>
              <a:rPr lang="en-US" sz="2800" dirty="0" smtClean="0"/>
              <a:t>Inspection/testing of mother plants rather than the seeds prior to shipment(?)</a:t>
            </a:r>
          </a:p>
          <a:p>
            <a:r>
              <a:rPr lang="en-US" sz="2800" dirty="0" smtClean="0"/>
              <a:t>Produce a generation of seeds in quarantine (at origin or in Brazil), inspect and release progeny seed(?) </a:t>
            </a:r>
          </a:p>
          <a:p>
            <a:r>
              <a:rPr lang="en-US" sz="2800" dirty="0" smtClean="0"/>
              <a:t>Adjust measures to the risk of the seed species(?)</a:t>
            </a:r>
          </a:p>
          <a:p>
            <a:r>
              <a:rPr lang="en-US" sz="2800" dirty="0" smtClean="0"/>
              <a:t>In general, find ways to reduce reliance on seed testing for small seed lots</a:t>
            </a:r>
          </a:p>
          <a:p>
            <a:endParaRPr lang="en-US" sz="2800" dirty="0"/>
          </a:p>
        </p:txBody>
      </p:sp>
    </p:spTree>
    <p:extLst>
      <p:ext uri="{BB962C8B-B14F-4D97-AF65-F5344CB8AC3E}">
        <p14:creationId xmlns:p14="http://schemas.microsoft.com/office/powerpoint/2010/main" val="1214515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13123189"/>
              </p:ext>
            </p:extLst>
          </p:nvPr>
        </p:nvGraphicFramePr>
        <p:xfrm>
          <a:off x="1295400" y="1600200"/>
          <a:ext cx="6324600" cy="3748230"/>
        </p:xfrm>
        <a:graphic>
          <a:graphicData uri="http://schemas.openxmlformats.org/drawingml/2006/table">
            <a:tbl>
              <a:tblPr firstRow="1" bandRow="1">
                <a:tableStyleId>{5C22544A-7EE6-4342-B048-85BDC9FD1C3A}</a:tableStyleId>
              </a:tblPr>
              <a:tblGrid>
                <a:gridCol w="1992000"/>
                <a:gridCol w="1992000"/>
                <a:gridCol w="2340600"/>
              </a:tblGrid>
              <a:tr h="600251">
                <a:tc>
                  <a:txBody>
                    <a:bodyPr/>
                    <a:lstStyle/>
                    <a:p>
                      <a:r>
                        <a:rPr lang="en-US" dirty="0" smtClean="0"/>
                        <a:t>Host</a:t>
                      </a:r>
                      <a:r>
                        <a:rPr lang="en-US" baseline="0" dirty="0" smtClean="0"/>
                        <a:t> and</a:t>
                      </a:r>
                      <a:r>
                        <a:rPr lang="en-US" dirty="0" smtClean="0"/>
                        <a:t> </a:t>
                      </a:r>
                      <a:r>
                        <a:rPr lang="en-US" baseline="0" dirty="0" smtClean="0"/>
                        <a:t>Pathogen</a:t>
                      </a:r>
                      <a:endParaRPr lang="en-US" dirty="0"/>
                    </a:p>
                  </a:txBody>
                  <a:tcPr/>
                </a:tc>
                <a:tc>
                  <a:txBody>
                    <a:bodyPr/>
                    <a:lstStyle/>
                    <a:p>
                      <a:r>
                        <a:rPr lang="en-US" dirty="0" smtClean="0"/>
                        <a:t>SAMPLE SIZE FOR TESTING</a:t>
                      </a:r>
                      <a:endParaRPr lang="en-US" dirty="0"/>
                    </a:p>
                  </a:txBody>
                  <a:tcPr/>
                </a:tc>
                <a:tc>
                  <a:txBody>
                    <a:bodyPr/>
                    <a:lstStyle/>
                    <a:p>
                      <a:r>
                        <a:rPr lang="en-US" dirty="0" smtClean="0"/>
                        <a:t>SMALL</a:t>
                      </a:r>
                      <a:r>
                        <a:rPr lang="en-US" baseline="0" dirty="0" smtClean="0"/>
                        <a:t> LOT SIZE</a:t>
                      </a:r>
                      <a:endParaRPr lang="en-US" dirty="0"/>
                    </a:p>
                  </a:txBody>
                  <a:tcPr/>
                </a:tc>
              </a:tr>
              <a:tr h="1036050">
                <a:tc>
                  <a:txBody>
                    <a:bodyPr/>
                    <a:lstStyle/>
                    <a:p>
                      <a:r>
                        <a:rPr lang="en-US" baseline="0" dirty="0" err="1" smtClean="0"/>
                        <a:t>Xanthomonas</a:t>
                      </a:r>
                      <a:r>
                        <a:rPr lang="en-US" baseline="0" dirty="0" smtClean="0"/>
                        <a:t> on </a:t>
                      </a:r>
                      <a:r>
                        <a:rPr lang="en-US" baseline="0" dirty="0" err="1" smtClean="0"/>
                        <a:t>brassicas</a:t>
                      </a:r>
                      <a:endParaRPr lang="en-US" baseline="0" dirty="0" smtClean="0"/>
                    </a:p>
                  </a:txBody>
                  <a:tcPr/>
                </a:tc>
                <a:tc>
                  <a:txBody>
                    <a:bodyPr/>
                    <a:lstStyle/>
                    <a:p>
                      <a:r>
                        <a:rPr lang="en-US" dirty="0" smtClean="0"/>
                        <a:t>30,000 seeds</a:t>
                      </a:r>
                      <a:endParaRPr lang="en-US" baseline="0" dirty="0" smtClean="0"/>
                    </a:p>
                  </a:txBody>
                  <a:tcPr/>
                </a:tc>
                <a:tc>
                  <a:txBody>
                    <a:bodyPr/>
                    <a:lstStyle/>
                    <a:p>
                      <a:r>
                        <a:rPr lang="en-US" dirty="0" smtClean="0"/>
                        <a:t>300,000 seeds or less</a:t>
                      </a:r>
                    </a:p>
                    <a:p>
                      <a:endParaRPr lang="en-US" dirty="0" smtClean="0"/>
                    </a:p>
                    <a:p>
                      <a:endParaRPr lang="en-US" dirty="0" smtClean="0"/>
                    </a:p>
                  </a:txBody>
                  <a:tcPr/>
                </a:tc>
              </a:tr>
              <a:tr h="1036050">
                <a:tc>
                  <a:txBody>
                    <a:bodyPr/>
                    <a:lstStyle/>
                    <a:p>
                      <a:r>
                        <a:rPr lang="en-US" dirty="0" err="1" smtClean="0"/>
                        <a:t>Pospiviroids</a:t>
                      </a:r>
                      <a:r>
                        <a:rPr lang="en-US" baseline="0" dirty="0" smtClean="0"/>
                        <a:t> on tomato</a:t>
                      </a:r>
                      <a:endParaRPr lang="en-US" dirty="0"/>
                    </a:p>
                  </a:txBody>
                  <a:tcPr/>
                </a:tc>
                <a:tc>
                  <a:txBody>
                    <a:bodyPr/>
                    <a:lstStyle/>
                    <a:p>
                      <a:r>
                        <a:rPr lang="en-US" dirty="0" smtClean="0"/>
                        <a:t>3,000 seeds</a:t>
                      </a:r>
                      <a:endParaRPr lang="en-US" dirty="0"/>
                    </a:p>
                  </a:txBody>
                  <a:tcPr/>
                </a:tc>
                <a:tc>
                  <a:txBody>
                    <a:bodyPr/>
                    <a:lstStyle/>
                    <a:p>
                      <a:r>
                        <a:rPr lang="en-US" dirty="0" smtClean="0"/>
                        <a:t>30,000 seeds or less</a:t>
                      </a:r>
                      <a:endParaRPr lang="en-US" dirty="0"/>
                    </a:p>
                  </a:txBody>
                  <a:tcPr/>
                </a:tc>
              </a:tr>
              <a:tr h="1036050">
                <a:tc>
                  <a:txBody>
                    <a:bodyPr/>
                    <a:lstStyle/>
                    <a:p>
                      <a:r>
                        <a:rPr lang="en-US" dirty="0" smtClean="0"/>
                        <a:t>CGMMV on melon</a:t>
                      </a:r>
                      <a:endParaRPr lang="en-US" dirty="0"/>
                    </a:p>
                  </a:txBody>
                  <a:tcPr/>
                </a:tc>
                <a:tc>
                  <a:txBody>
                    <a:bodyPr/>
                    <a:lstStyle/>
                    <a:p>
                      <a:r>
                        <a:rPr lang="en-US" dirty="0" smtClean="0"/>
                        <a:t>2,000 seeds</a:t>
                      </a:r>
                      <a:endParaRPr lang="en-US" dirty="0"/>
                    </a:p>
                  </a:txBody>
                  <a:tcPr/>
                </a:tc>
                <a:tc>
                  <a:txBody>
                    <a:bodyPr/>
                    <a:lstStyle/>
                    <a:p>
                      <a:r>
                        <a:rPr lang="en-US" dirty="0" smtClean="0"/>
                        <a:t>20,000</a:t>
                      </a:r>
                      <a:r>
                        <a:rPr lang="en-US" baseline="0" dirty="0" smtClean="0"/>
                        <a:t> seeds or less</a:t>
                      </a:r>
                      <a:endParaRPr lang="en-US" dirty="0"/>
                    </a:p>
                  </a:txBody>
                  <a:tcPr/>
                </a:tc>
              </a:tr>
            </a:tbl>
          </a:graphicData>
        </a:graphic>
      </p:graphicFrame>
      <p:sp>
        <p:nvSpPr>
          <p:cNvPr id="4" name="Title 3"/>
          <p:cNvSpPr>
            <a:spLocks noGrp="1"/>
          </p:cNvSpPr>
          <p:nvPr>
            <p:ph type="title"/>
          </p:nvPr>
        </p:nvSpPr>
        <p:spPr/>
        <p:txBody>
          <a:bodyPr/>
          <a:lstStyle/>
          <a:p>
            <a:r>
              <a:rPr lang="en-US" dirty="0" smtClean="0"/>
              <a:t>Testing, Samples sizes, Lot sizes</a:t>
            </a:r>
            <a:endParaRPr lang="en-US" dirty="0"/>
          </a:p>
        </p:txBody>
      </p:sp>
    </p:spTree>
    <p:extLst>
      <p:ext uri="{BB962C8B-B14F-4D97-AF65-F5344CB8AC3E}">
        <p14:creationId xmlns:p14="http://schemas.microsoft.com/office/powerpoint/2010/main" val="3104896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Seed Use</a:t>
            </a:r>
            <a:endParaRPr lang="en-US" b="1"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Seeds that are imported into the US, generally fall into two categories</a:t>
            </a:r>
          </a:p>
          <a:p>
            <a:pPr lvl="1"/>
            <a:r>
              <a:rPr lang="en-US" dirty="0" smtClean="0"/>
              <a:t>Seed is not planted: Used in controlled environments</a:t>
            </a:r>
          </a:p>
          <a:p>
            <a:pPr lvl="2"/>
            <a:r>
              <a:rPr lang="en-US" dirty="0" smtClean="0"/>
              <a:t>Examples: Disease screens</a:t>
            </a:r>
          </a:p>
          <a:p>
            <a:pPr lvl="2"/>
            <a:r>
              <a:rPr lang="en-US" dirty="0" smtClean="0"/>
              <a:t>Typically samples are kept in lab, GC, GH environments; No fruit production or seed collection performed</a:t>
            </a:r>
          </a:p>
          <a:p>
            <a:pPr lvl="1"/>
            <a:r>
              <a:rPr lang="en-US" dirty="0" smtClean="0"/>
              <a:t>Seed is planted: Used in controlled or open environments</a:t>
            </a:r>
          </a:p>
          <a:p>
            <a:pPr lvl="2"/>
            <a:r>
              <a:rPr lang="en-US" dirty="0" smtClean="0"/>
              <a:t>Seed production</a:t>
            </a:r>
          </a:p>
          <a:p>
            <a:pPr lvl="2"/>
            <a:r>
              <a:rPr lang="en-US" dirty="0" smtClean="0"/>
              <a:t>Trialing </a:t>
            </a:r>
          </a:p>
          <a:p>
            <a:pPr lvl="2"/>
            <a:r>
              <a:rPr lang="en-US" dirty="0" smtClean="0"/>
              <a:t>Commercial fruit production</a:t>
            </a:r>
          </a:p>
          <a:p>
            <a:r>
              <a:rPr lang="en-US" dirty="0" smtClean="0"/>
              <a:t>Seed use bears different risks to US agriculture</a:t>
            </a:r>
          </a:p>
          <a:p>
            <a:pPr>
              <a:buNone/>
            </a:pP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If seed is to be planted in new environment, for either line increases or commercial use: SEED TO BE SAMPLED and TESTED</a:t>
            </a:r>
            <a:endParaRPr lang="en-US" sz="2400" dirty="0"/>
          </a:p>
        </p:txBody>
      </p:sp>
      <p:sp>
        <p:nvSpPr>
          <p:cNvPr id="3" name="Content Placeholder 2"/>
          <p:cNvSpPr>
            <a:spLocks noGrp="1"/>
          </p:cNvSpPr>
          <p:nvPr>
            <p:ph idx="1"/>
          </p:nvPr>
        </p:nvSpPr>
        <p:spPr/>
        <p:txBody>
          <a:bodyPr>
            <a:normAutofit/>
          </a:bodyPr>
          <a:lstStyle/>
          <a:p>
            <a:r>
              <a:rPr lang="en-US" dirty="0" smtClean="0"/>
              <a:t>What sample size to use?</a:t>
            </a:r>
          </a:p>
          <a:p>
            <a:pPr lvl="1"/>
            <a:r>
              <a:rPr lang="en-US" sz="2400" b="1" dirty="0" err="1" smtClean="0"/>
              <a:t>Hypergeometric</a:t>
            </a:r>
            <a:r>
              <a:rPr lang="en-US" sz="2400" b="1" dirty="0" smtClean="0"/>
              <a:t> model </a:t>
            </a:r>
            <a:r>
              <a:rPr lang="en-US" sz="2400" dirty="0" smtClean="0"/>
              <a:t>is not useful: destruction of high percentage of the lot (ISPM 31)</a:t>
            </a:r>
          </a:p>
          <a:p>
            <a:pPr lvl="1"/>
            <a:r>
              <a:rPr lang="en-US" sz="2400" dirty="0" smtClean="0"/>
              <a:t>Companies may apply a </a:t>
            </a:r>
            <a:r>
              <a:rPr lang="en-US" sz="2400" b="1" dirty="0" smtClean="0"/>
              <a:t>fixed percentage </a:t>
            </a:r>
            <a:r>
              <a:rPr lang="en-US" sz="2400" dirty="0" smtClean="0"/>
              <a:t>sample to each lot (e.g., 10%) </a:t>
            </a:r>
          </a:p>
          <a:p>
            <a:pPr lvl="1"/>
            <a:r>
              <a:rPr lang="en-US" sz="2400" dirty="0" smtClean="0"/>
              <a:t>GSPP gives an option for a </a:t>
            </a:r>
            <a:r>
              <a:rPr lang="en-US" sz="2400" b="1" dirty="0" smtClean="0"/>
              <a:t>composite sample</a:t>
            </a:r>
          </a:p>
          <a:p>
            <a:pPr lvl="2"/>
            <a:r>
              <a:rPr lang="en-US" sz="2400" dirty="0" smtClean="0"/>
              <a:t>Applicable to cucurbits? </a:t>
            </a:r>
          </a:p>
          <a:p>
            <a:pPr lvl="1"/>
            <a:r>
              <a:rPr lang="en-US" sz="2400" dirty="0" smtClean="0"/>
              <a:t>New approach: Consider the </a:t>
            </a:r>
            <a:r>
              <a:rPr lang="en-US" sz="2400" b="1" dirty="0" smtClean="0"/>
              <a:t>infection unit </a:t>
            </a:r>
            <a:r>
              <a:rPr lang="en-US" sz="2400" dirty="0" smtClean="0"/>
              <a:t>and set the sample size to permit appropriate detection</a:t>
            </a:r>
          </a:p>
          <a:p>
            <a:pPr lvl="2">
              <a:buNone/>
            </a:pPr>
            <a:endParaRPr lang="en-US" sz="2400"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Composite Sampling</a:t>
            </a:r>
            <a:endParaRPr lang="en-US" b="1" dirty="0"/>
          </a:p>
        </p:txBody>
      </p:sp>
      <p:sp>
        <p:nvSpPr>
          <p:cNvPr id="3" name="Content Placeholder 2"/>
          <p:cNvSpPr>
            <a:spLocks noGrp="1"/>
          </p:cNvSpPr>
          <p:nvPr>
            <p:ph idx="1"/>
          </p:nvPr>
        </p:nvSpPr>
        <p:spPr>
          <a:xfrm>
            <a:off x="457200" y="1447800"/>
            <a:ext cx="8229600" cy="5029200"/>
          </a:xfrm>
        </p:spPr>
        <p:txBody>
          <a:bodyPr>
            <a:normAutofit/>
          </a:bodyPr>
          <a:lstStyle/>
          <a:p>
            <a:r>
              <a:rPr lang="en-US" dirty="0" smtClean="0"/>
              <a:t>For small productions there may be only a few hundred seeds available per lot</a:t>
            </a:r>
          </a:p>
          <a:p>
            <a:pPr lvl="1"/>
            <a:r>
              <a:rPr lang="en-US" dirty="0" smtClean="0"/>
              <a:t>Example: breeding lines</a:t>
            </a:r>
          </a:p>
          <a:p>
            <a:pPr lvl="2"/>
            <a:r>
              <a:rPr lang="en-US" dirty="0" smtClean="0"/>
              <a:t>Plants are produced in the same house, area</a:t>
            </a:r>
          </a:p>
          <a:p>
            <a:pPr lvl="2"/>
            <a:r>
              <a:rPr lang="en-US" dirty="0" smtClean="0"/>
              <a:t>Same environment, same handling, etc. </a:t>
            </a:r>
          </a:p>
          <a:p>
            <a:pPr lvl="1"/>
            <a:r>
              <a:rPr lang="en-US" dirty="0" smtClean="0"/>
              <a:t>Composite target: take a sample from each lot, pool into 1 sample (which meets the expected sample size) then test</a:t>
            </a:r>
          </a:p>
          <a:p>
            <a:pPr lvl="1">
              <a:buNone/>
            </a:pPr>
            <a:endParaRPr lang="en-US" dirty="0" smtClean="0"/>
          </a:p>
          <a:p>
            <a:r>
              <a:rPr lang="en-US" dirty="0" smtClean="0"/>
              <a:t>Pro: Can reach the 2000 seed sample</a:t>
            </a:r>
          </a:p>
          <a:p>
            <a:r>
              <a:rPr lang="en-US" dirty="0" smtClean="0"/>
              <a:t>Con: Logistics. If positive, follow up work is needed to determine which line or lines are positive</a:t>
            </a:r>
          </a:p>
          <a:p>
            <a:pPr lvl="2"/>
            <a:endParaRPr lang="en-US" dirty="0" smtClean="0"/>
          </a:p>
          <a:p>
            <a:pPr lvl="2">
              <a:buNone/>
            </a:pPr>
            <a:endParaRPr lang="en-US" dirty="0" smtClean="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Infection Unit Approach</a:t>
            </a:r>
            <a:endParaRPr lang="en-US" b="1" dirty="0"/>
          </a:p>
        </p:txBody>
      </p:sp>
      <p:sp>
        <p:nvSpPr>
          <p:cNvPr id="3" name="Content Placeholder 2"/>
          <p:cNvSpPr>
            <a:spLocks noGrp="1"/>
          </p:cNvSpPr>
          <p:nvPr>
            <p:ph idx="1"/>
          </p:nvPr>
        </p:nvSpPr>
        <p:spPr>
          <a:xfrm>
            <a:off x="457200" y="1371600"/>
            <a:ext cx="8229600" cy="4525963"/>
          </a:xfrm>
        </p:spPr>
        <p:txBody>
          <a:bodyPr>
            <a:normAutofit/>
          </a:bodyPr>
          <a:lstStyle/>
          <a:p>
            <a:pPr marL="6350" indent="0">
              <a:spcBef>
                <a:spcPts val="1200"/>
              </a:spcBef>
              <a:defRPr/>
            </a:pPr>
            <a:r>
              <a:rPr lang="en-US" altLang="en-US" sz="2400" dirty="0" smtClean="0">
                <a:cs typeface="Tahoma" pitchFamily="34" charset="0"/>
              </a:rPr>
              <a:t>What is an ‘infection unit’?</a:t>
            </a:r>
            <a:r>
              <a:rPr lang="en-GB" altLang="en-US" sz="2400" dirty="0" smtClean="0">
                <a:cs typeface="Tahoma" pitchFamily="34" charset="0"/>
              </a:rPr>
              <a:t> </a:t>
            </a:r>
          </a:p>
          <a:p>
            <a:pPr marL="406400" lvl="1" indent="0">
              <a:spcBef>
                <a:spcPts val="800"/>
              </a:spcBef>
              <a:defRPr/>
            </a:pPr>
            <a:r>
              <a:rPr lang="en-GB" altLang="en-US" sz="2000" dirty="0" smtClean="0">
                <a:cs typeface="Tahoma" pitchFamily="34" charset="0"/>
              </a:rPr>
              <a:t>It is </a:t>
            </a:r>
            <a:r>
              <a:rPr lang="en-US" altLang="en-US" sz="2000" dirty="0" smtClean="0">
                <a:cs typeface="Tahoma" pitchFamily="34" charset="0"/>
              </a:rPr>
              <a:t>the smallest ‘unit’ or part of the plant that is in practice uniformly infected</a:t>
            </a:r>
            <a:endParaRPr lang="en-US" altLang="en-US" sz="1600" dirty="0" smtClean="0">
              <a:cs typeface="Tahoma" pitchFamily="34" charset="0"/>
            </a:endParaRPr>
          </a:p>
          <a:p>
            <a:pPr marL="406400" lvl="1" indent="0">
              <a:spcBef>
                <a:spcPts val="800"/>
              </a:spcBef>
              <a:defRPr/>
            </a:pPr>
            <a:r>
              <a:rPr lang="en-US" altLang="en-US" sz="2000" dirty="0" smtClean="0">
                <a:cs typeface="Tahoma" pitchFamily="34" charset="0"/>
              </a:rPr>
              <a:t>Some examples:</a:t>
            </a:r>
          </a:p>
          <a:p>
            <a:pPr lvl="1">
              <a:spcBef>
                <a:spcPts val="800"/>
              </a:spcBef>
              <a:buFont typeface="Arial" pitchFamily="34" charset="0"/>
              <a:buChar char="•"/>
              <a:defRPr/>
            </a:pPr>
            <a:r>
              <a:rPr lang="en-GB" altLang="en-US" sz="2000" dirty="0" smtClean="0">
                <a:cs typeface="Tahoma" pitchFamily="34" charset="0"/>
              </a:rPr>
              <a:t>The </a:t>
            </a:r>
            <a:r>
              <a:rPr lang="en-GB" altLang="en-US" sz="2000" u="sng" dirty="0" smtClean="0">
                <a:cs typeface="Tahoma" pitchFamily="34" charset="0"/>
              </a:rPr>
              <a:t>plant</a:t>
            </a:r>
            <a:r>
              <a:rPr lang="en-GB" altLang="en-US" sz="2000" dirty="0" smtClean="0">
                <a:cs typeface="Tahoma" pitchFamily="34" charset="0"/>
              </a:rPr>
              <a:t> could be the infection unit in the case of CGMMV as the disease is systemic (known to spread through the whole plant)</a:t>
            </a:r>
          </a:p>
          <a:p>
            <a:pPr lvl="1">
              <a:spcBef>
                <a:spcPts val="800"/>
              </a:spcBef>
              <a:buFont typeface="Arial" pitchFamily="34" charset="0"/>
              <a:buChar char="•"/>
              <a:defRPr/>
            </a:pPr>
            <a:r>
              <a:rPr lang="en-GB" altLang="en-US" sz="2000" dirty="0" smtClean="0">
                <a:cs typeface="Tahoma" pitchFamily="34" charset="0"/>
              </a:rPr>
              <a:t>The </a:t>
            </a:r>
            <a:r>
              <a:rPr lang="en-GB" altLang="en-US" sz="2000" u="sng" dirty="0" smtClean="0">
                <a:cs typeface="Tahoma" pitchFamily="34" charset="0"/>
              </a:rPr>
              <a:t>fruit</a:t>
            </a:r>
            <a:r>
              <a:rPr lang="en-GB" altLang="en-US" sz="2000" dirty="0" smtClean="0">
                <a:cs typeface="Tahoma" pitchFamily="34" charset="0"/>
              </a:rPr>
              <a:t> could be the infection unit in the case of </a:t>
            </a:r>
            <a:r>
              <a:rPr lang="en-GB" altLang="en-US" sz="2000" i="1" dirty="0" smtClean="0">
                <a:cs typeface="Tahoma" pitchFamily="34" charset="0"/>
              </a:rPr>
              <a:t>A. </a:t>
            </a:r>
            <a:r>
              <a:rPr lang="en-GB" altLang="en-US" sz="2000" i="1" dirty="0" err="1" smtClean="0">
                <a:cs typeface="Tahoma" pitchFamily="34" charset="0"/>
              </a:rPr>
              <a:t>citrulli</a:t>
            </a:r>
            <a:r>
              <a:rPr lang="en-GB" altLang="en-US" sz="2000" i="1" dirty="0" smtClean="0">
                <a:cs typeface="Tahoma" pitchFamily="34" charset="0"/>
              </a:rPr>
              <a:t> </a:t>
            </a:r>
            <a:r>
              <a:rPr lang="en-GB" altLang="en-US" sz="2000" dirty="0" smtClean="0">
                <a:cs typeface="Tahoma" pitchFamily="34" charset="0"/>
              </a:rPr>
              <a:t>as the disease is a stem and fruit colonizer (may not have whole plant spread)</a:t>
            </a:r>
          </a:p>
          <a:p>
            <a:endParaRPr lang="en-US" sz="2400" dirty="0"/>
          </a:p>
        </p:txBody>
      </p:sp>
      <p:pic>
        <p:nvPicPr>
          <p:cNvPr id="4" name="Picture 3" descr="ISF_logo_09.jpg"/>
          <p:cNvPicPr>
            <a:picLocks noChangeAspect="1"/>
          </p:cNvPicPr>
          <p:nvPr/>
        </p:nvPicPr>
        <p:blipFill>
          <a:blip r:embed="rId2" cstate="print"/>
          <a:stretch>
            <a:fillRect/>
          </a:stretch>
        </p:blipFill>
        <p:spPr>
          <a:xfrm>
            <a:off x="228600" y="5393436"/>
            <a:ext cx="1143000" cy="964692"/>
          </a:xfrm>
          <a:prstGeom prst="rect">
            <a:avLst/>
          </a:prstGeom>
        </p:spPr>
      </p:pic>
      <p:sp>
        <p:nvSpPr>
          <p:cNvPr id="5" name="Rectangle 2"/>
          <p:cNvSpPr>
            <a:spLocks noChangeArrowheads="1"/>
          </p:cNvSpPr>
          <p:nvPr/>
        </p:nvSpPr>
        <p:spPr bwMode="auto">
          <a:xfrm>
            <a:off x="533400" y="4648200"/>
            <a:ext cx="8135937" cy="1015663"/>
          </a:xfrm>
          <a:prstGeom prst="rect">
            <a:avLst/>
          </a:prstGeom>
          <a:noFill/>
          <a:ln w="1587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defRPr/>
            </a:pPr>
            <a:r>
              <a:rPr lang="en-GB" altLang="en-US" sz="1500" dirty="0">
                <a:latin typeface="+mj-lt"/>
                <a:cs typeface="Tahoma" pitchFamily="34" charset="0"/>
              </a:rPr>
              <a:t>* Note: </a:t>
            </a:r>
            <a:r>
              <a:rPr lang="en-GB" altLang="en-US" sz="1500" dirty="0" smtClean="0">
                <a:latin typeface="+mj-lt"/>
                <a:cs typeface="Tahoma" pitchFamily="34" charset="0"/>
              </a:rPr>
              <a:t>The infection unit approach has been discussed within the International Seed Health Initiative-Vegetables group. The information presented  has been taken from sample size proposals shared with other countries as they contemplate approaches to small lots. The ISF logo has been added to reflect the collaborative views between ASTA  and ISF (home of ISHI-</a:t>
            </a:r>
            <a:r>
              <a:rPr lang="en-GB" altLang="en-US" sz="1500" dirty="0" err="1" smtClean="0">
                <a:latin typeface="+mj-lt"/>
                <a:cs typeface="Tahoma" pitchFamily="34" charset="0"/>
              </a:rPr>
              <a:t>Veg</a:t>
            </a:r>
            <a:r>
              <a:rPr lang="en-GB" altLang="en-US" sz="1500" dirty="0" smtClean="0">
                <a:latin typeface="+mj-lt"/>
                <a:cs typeface="Tahoma" pitchFamily="34" charset="0"/>
              </a:rPr>
              <a:t>). </a:t>
            </a:r>
            <a:endParaRPr lang="en-GB" altLang="en-US" sz="1500" dirty="0">
              <a:latin typeface="+mj-lt"/>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Considerations</a:t>
            </a:r>
            <a:endParaRPr lang="en-US" b="1" dirty="0"/>
          </a:p>
        </p:txBody>
      </p:sp>
      <p:sp>
        <p:nvSpPr>
          <p:cNvPr id="3" name="Content Placeholder 2"/>
          <p:cNvSpPr>
            <a:spLocks noGrp="1"/>
          </p:cNvSpPr>
          <p:nvPr>
            <p:ph idx="1"/>
          </p:nvPr>
        </p:nvSpPr>
        <p:spPr>
          <a:xfrm>
            <a:off x="457200" y="1219200"/>
            <a:ext cx="8229600" cy="4906963"/>
          </a:xfrm>
        </p:spPr>
        <p:txBody>
          <a:bodyPr>
            <a:normAutofit/>
          </a:bodyPr>
          <a:lstStyle/>
          <a:p>
            <a:pPr>
              <a:spcBef>
                <a:spcPts val="800"/>
              </a:spcBef>
            </a:pPr>
            <a:r>
              <a:rPr lang="en-GB" altLang="en-US" sz="2400" dirty="0" smtClean="0">
                <a:latin typeface="+mj-lt"/>
                <a:cs typeface="Tahoma" pitchFamily="34" charset="0"/>
              </a:rPr>
              <a:t>If no knowledge on the infection process is available, the smallest possible part of the plant, (e.g. flower, </a:t>
            </a:r>
            <a:r>
              <a:rPr lang="en-GB" altLang="en-US" sz="2400" dirty="0" err="1" smtClean="0">
                <a:latin typeface="+mj-lt"/>
                <a:cs typeface="Tahoma" pitchFamily="34" charset="0"/>
              </a:rPr>
              <a:t>silique</a:t>
            </a:r>
            <a:r>
              <a:rPr lang="en-GB" altLang="en-US" sz="2400" dirty="0" smtClean="0">
                <a:latin typeface="+mj-lt"/>
                <a:cs typeface="Tahoma" pitchFamily="34" charset="0"/>
              </a:rPr>
              <a:t>, pod, fruit) should be selected as the infection unit</a:t>
            </a:r>
          </a:p>
          <a:p>
            <a:pPr marL="342900" lvl="1" indent="-342900">
              <a:spcBef>
                <a:spcPts val="800"/>
              </a:spcBef>
              <a:buFont typeface="Arial" pitchFamily="34" charset="0"/>
              <a:buChar char="•"/>
            </a:pPr>
            <a:r>
              <a:rPr lang="en-GB" altLang="en-US" sz="2400" dirty="0" smtClean="0">
                <a:latin typeface="+mj-lt"/>
                <a:cs typeface="Tahoma" pitchFamily="34" charset="0"/>
              </a:rPr>
              <a:t>By determining the smallest part of the plant to be the infection unit, the risk of </a:t>
            </a:r>
            <a:r>
              <a:rPr lang="en-GB" altLang="en-US" sz="2400" u="sng" dirty="0" smtClean="0">
                <a:latin typeface="+mj-lt"/>
                <a:cs typeface="Tahoma" pitchFamily="34" charset="0"/>
              </a:rPr>
              <a:t>under-estimating</a:t>
            </a:r>
            <a:r>
              <a:rPr lang="en-GB" altLang="en-US" sz="2400" dirty="0" smtClean="0">
                <a:latin typeface="+mj-lt"/>
                <a:cs typeface="Tahoma" pitchFamily="34" charset="0"/>
              </a:rPr>
              <a:t> infection in the plant is minimised</a:t>
            </a:r>
          </a:p>
          <a:p>
            <a:pPr marL="342900" lvl="1" indent="-342900">
              <a:spcBef>
                <a:spcPts val="800"/>
              </a:spcBef>
              <a:buFont typeface="Arial" pitchFamily="34" charset="0"/>
              <a:buChar char="•"/>
            </a:pPr>
            <a:r>
              <a:rPr lang="en-GB" altLang="en-US" sz="2400" dirty="0" smtClean="0">
                <a:latin typeface="+mj-lt"/>
                <a:cs typeface="Tahoma" pitchFamily="34" charset="0"/>
              </a:rPr>
              <a:t>A </a:t>
            </a:r>
            <a:r>
              <a:rPr lang="en-GB" altLang="en-US" sz="2400" u="sng" dirty="0" smtClean="0">
                <a:latin typeface="+mj-lt"/>
                <a:cs typeface="Tahoma" pitchFamily="34" charset="0"/>
              </a:rPr>
              <a:t>single</a:t>
            </a:r>
            <a:r>
              <a:rPr lang="en-GB" altLang="en-US" sz="2400" dirty="0" smtClean="0">
                <a:latin typeface="+mj-lt"/>
                <a:cs typeface="Tahoma" pitchFamily="34" charset="0"/>
              </a:rPr>
              <a:t> infection unit is considered to be the starting point of a disease outbreak during seed production / multiplication. Infection then spreads to other plants</a:t>
            </a:r>
          </a:p>
          <a:p>
            <a:endParaRPr lang="en-US" dirty="0"/>
          </a:p>
        </p:txBody>
      </p:sp>
      <p:pic>
        <p:nvPicPr>
          <p:cNvPr id="4" name="Picture 3" descr="ISF_logo_09.jpg"/>
          <p:cNvPicPr>
            <a:picLocks noChangeAspect="1"/>
          </p:cNvPicPr>
          <p:nvPr/>
        </p:nvPicPr>
        <p:blipFill>
          <a:blip r:embed="rId2" cstate="print"/>
          <a:stretch>
            <a:fillRect/>
          </a:stretch>
        </p:blipFill>
        <p:spPr>
          <a:xfrm>
            <a:off x="228600" y="5393436"/>
            <a:ext cx="1143000" cy="964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ISF_logo_09.jpg"/>
          <p:cNvPicPr>
            <a:picLocks noChangeAspect="1"/>
          </p:cNvPicPr>
          <p:nvPr/>
        </p:nvPicPr>
        <p:blipFill>
          <a:blip r:embed="rId3" cstate="print"/>
          <a:stretch>
            <a:fillRect/>
          </a:stretch>
        </p:blipFill>
        <p:spPr>
          <a:xfrm>
            <a:off x="228600" y="5393436"/>
            <a:ext cx="1143000" cy="964692"/>
          </a:xfrm>
          <a:prstGeom prst="rect">
            <a:avLst/>
          </a:prstGeom>
        </p:spPr>
      </p:pic>
      <p:sp>
        <p:nvSpPr>
          <p:cNvPr id="8194" name="Rectangle 4"/>
          <p:cNvSpPr>
            <a:spLocks noGrp="1" noChangeArrowheads="1"/>
          </p:cNvSpPr>
          <p:nvPr>
            <p:ph type="title"/>
          </p:nvPr>
        </p:nvSpPr>
        <p:spPr>
          <a:xfrm>
            <a:off x="0" y="511175"/>
            <a:ext cx="9144000" cy="685800"/>
          </a:xfrm>
          <a:noFill/>
        </p:spPr>
        <p:txBody>
          <a:bodyPr>
            <a:normAutofit/>
          </a:bodyPr>
          <a:lstStyle/>
          <a:p>
            <a:pPr eaLnBrk="1" hangingPunct="1"/>
            <a:r>
              <a:rPr lang="en-GB" altLang="en-US" sz="2400" b="1" u="sng" dirty="0" err="1" smtClean="0">
                <a:latin typeface="+mn-lt"/>
              </a:rPr>
              <a:t>Cucurbitaceae</a:t>
            </a:r>
            <a:r>
              <a:rPr lang="en-GB" altLang="en-US" sz="2400" b="1" u="sng" dirty="0" smtClean="0">
                <a:latin typeface="+mn-lt"/>
              </a:rPr>
              <a:t>: estimated plant characteristics</a:t>
            </a:r>
            <a:r>
              <a:rPr lang="en-GB" altLang="en-US" sz="2400" b="1" dirty="0" smtClean="0">
                <a:latin typeface="+mn-lt"/>
              </a:rPr>
              <a:t> </a:t>
            </a:r>
          </a:p>
        </p:txBody>
      </p:sp>
      <p:graphicFrame>
        <p:nvGraphicFramePr>
          <p:cNvPr id="5" name="Table 4"/>
          <p:cNvGraphicFramePr>
            <a:graphicFrameLocks noGrp="1"/>
          </p:cNvGraphicFramePr>
          <p:nvPr/>
        </p:nvGraphicFramePr>
        <p:xfrm>
          <a:off x="684213" y="1208088"/>
          <a:ext cx="7775573" cy="2253949"/>
        </p:xfrm>
        <a:graphic>
          <a:graphicData uri="http://schemas.openxmlformats.org/drawingml/2006/table">
            <a:tbl>
              <a:tblPr firstRow="1" bandRow="1">
                <a:tableStyleId>{5C22544A-7EE6-4342-B048-85BDC9FD1C3A}</a:tableStyleId>
              </a:tblPr>
              <a:tblGrid>
                <a:gridCol w="2159417"/>
                <a:gridCol w="936026"/>
                <a:gridCol w="936026"/>
                <a:gridCol w="936026"/>
                <a:gridCol w="936026"/>
                <a:gridCol w="936026"/>
                <a:gridCol w="936026"/>
              </a:tblGrid>
              <a:tr h="640198">
                <a:tc rowSpan="2">
                  <a:txBody>
                    <a:bodyPr/>
                    <a:lstStyle/>
                    <a:p>
                      <a:pPr marL="0" algn="ctr" defTabSz="914400" rtl="0" eaLnBrk="1" latinLnBrk="0" hangingPunct="1">
                        <a:spcBef>
                          <a:spcPts val="400"/>
                        </a:spcBef>
                        <a:spcAft>
                          <a:spcPts val="400"/>
                        </a:spcAft>
                      </a:pPr>
                      <a:r>
                        <a:rPr lang="en-GB" sz="1800" b="0" u="none" kern="1200" dirty="0" smtClean="0">
                          <a:solidFill>
                            <a:schemeClr val="bg1"/>
                          </a:solidFill>
                          <a:latin typeface="+mj-lt"/>
                          <a:ea typeface="+mj-ea"/>
                          <a:cs typeface="+mj-cs"/>
                        </a:rPr>
                        <a:t>Crop</a:t>
                      </a:r>
                      <a:endParaRPr lang="en-GB" sz="1800" b="0" u="none" kern="1200" dirty="0">
                        <a:solidFill>
                          <a:schemeClr val="bg1"/>
                        </a:solidFill>
                        <a:latin typeface="+mj-lt"/>
                        <a:ea typeface="+mj-ea"/>
                        <a:cs typeface="+mj-cs"/>
                      </a:endParaRPr>
                    </a:p>
                  </a:txBody>
                  <a:tcPr marL="91433" marR="91433" marT="45714" marB="45714"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5">
                        <a:lumMod val="75000"/>
                      </a:schemeClr>
                    </a:solidFill>
                  </a:tcPr>
                </a:tc>
                <a:tc gridSpan="2">
                  <a:txBody>
                    <a:bodyPr/>
                    <a:lstStyle/>
                    <a:p>
                      <a:pPr marL="0" algn="ctr" defTabSz="914400" rtl="0" eaLnBrk="1" latinLnBrk="0" hangingPunct="1">
                        <a:spcBef>
                          <a:spcPts val="400"/>
                        </a:spcBef>
                        <a:spcAft>
                          <a:spcPts val="400"/>
                        </a:spcAft>
                      </a:pPr>
                      <a:r>
                        <a:rPr lang="en-GB" sz="1600" b="0" u="none" kern="1200" dirty="0" smtClean="0">
                          <a:solidFill>
                            <a:schemeClr val="bg1"/>
                          </a:solidFill>
                          <a:latin typeface="+mj-lt"/>
                          <a:ea typeface="+mj-ea"/>
                          <a:cs typeface="+mj-cs"/>
                        </a:rPr>
                        <a:t>Estimated fruits per plant</a:t>
                      </a:r>
                      <a:endParaRPr lang="en-GB" sz="1600" b="0" u="none" kern="1200" dirty="0">
                        <a:solidFill>
                          <a:schemeClr val="bg1"/>
                        </a:solidFill>
                        <a:latin typeface="+mj-lt"/>
                        <a:ea typeface="+mj-ea"/>
                        <a:cs typeface="+mj-cs"/>
                      </a:endParaRPr>
                    </a:p>
                  </a:txBody>
                  <a:tcPr marL="91433" marR="91433" marT="45714" marB="45714"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GB" dirty="0"/>
                    </a:p>
                  </a:txBody>
                  <a:tcPr>
                    <a:lnB w="12700" cap="flat" cmpd="sng" algn="ctr">
                      <a:solidFill>
                        <a:schemeClr val="bg1"/>
                      </a:solidFill>
                      <a:prstDash val="solid"/>
                      <a:round/>
                      <a:headEnd type="none" w="med" len="med"/>
                      <a:tailEnd type="none" w="med" len="med"/>
                    </a:lnB>
                  </a:tcPr>
                </a:tc>
                <a:tc gridSpan="2">
                  <a:txBody>
                    <a:bodyPr/>
                    <a:lstStyle/>
                    <a:p>
                      <a:pPr marL="0" algn="ctr" defTabSz="914400" rtl="0" eaLnBrk="1" latinLnBrk="0" hangingPunct="1">
                        <a:spcBef>
                          <a:spcPts val="400"/>
                        </a:spcBef>
                        <a:spcAft>
                          <a:spcPts val="400"/>
                        </a:spcAft>
                      </a:pPr>
                      <a:r>
                        <a:rPr lang="en-GB" sz="1600" b="0" u="none" kern="1200" dirty="0" smtClean="0">
                          <a:solidFill>
                            <a:schemeClr val="bg1"/>
                          </a:solidFill>
                          <a:latin typeface="+mj-lt"/>
                          <a:ea typeface="+mj-ea"/>
                          <a:cs typeface="+mj-cs"/>
                        </a:rPr>
                        <a:t>Estimated</a:t>
                      </a:r>
                      <a:r>
                        <a:rPr lang="en-GB" sz="1600" b="0" u="none" kern="1200" baseline="0" dirty="0" smtClean="0">
                          <a:solidFill>
                            <a:schemeClr val="bg1"/>
                          </a:solidFill>
                          <a:latin typeface="+mj-lt"/>
                          <a:ea typeface="+mj-ea"/>
                          <a:cs typeface="+mj-cs"/>
                        </a:rPr>
                        <a:t> s</a:t>
                      </a:r>
                      <a:r>
                        <a:rPr lang="en-GB" sz="1600" b="0" u="none" kern="1200" dirty="0" smtClean="0">
                          <a:solidFill>
                            <a:schemeClr val="bg1"/>
                          </a:solidFill>
                          <a:latin typeface="+mj-lt"/>
                          <a:ea typeface="+mj-ea"/>
                          <a:cs typeface="+mj-cs"/>
                        </a:rPr>
                        <a:t>eed per fruit</a:t>
                      </a:r>
                      <a:endParaRPr lang="en-GB" sz="1600" b="0" u="none" kern="1200" dirty="0">
                        <a:solidFill>
                          <a:schemeClr val="bg1"/>
                        </a:solidFill>
                        <a:latin typeface="+mj-lt"/>
                        <a:ea typeface="+mj-ea"/>
                        <a:cs typeface="+mj-cs"/>
                      </a:endParaRPr>
                    </a:p>
                  </a:txBody>
                  <a:tcPr marL="91433" marR="91433" marT="45714" marB="45714" anchor="ctr">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GB" dirty="0"/>
                    </a:p>
                  </a:txBody>
                  <a:tcPr>
                    <a:lnB w="12700" cap="flat" cmpd="sng" algn="ctr">
                      <a:solidFill>
                        <a:schemeClr val="bg1"/>
                      </a:solidFill>
                      <a:prstDash val="solid"/>
                      <a:round/>
                      <a:headEnd type="none" w="med" len="med"/>
                      <a:tailEnd type="none" w="med" len="med"/>
                    </a:lnB>
                  </a:tcPr>
                </a:tc>
                <a:tc gridSpan="2">
                  <a:txBody>
                    <a:bodyPr/>
                    <a:lstStyle/>
                    <a:p>
                      <a:pPr marL="0" algn="ctr" defTabSz="914400" rtl="0" eaLnBrk="1" latinLnBrk="0" hangingPunct="1">
                        <a:spcBef>
                          <a:spcPts val="400"/>
                        </a:spcBef>
                        <a:spcAft>
                          <a:spcPts val="400"/>
                        </a:spcAft>
                      </a:pPr>
                      <a:r>
                        <a:rPr lang="en-GB" sz="1600" b="0" u="none" kern="1200" dirty="0" smtClean="0">
                          <a:solidFill>
                            <a:schemeClr val="bg1"/>
                          </a:solidFill>
                          <a:latin typeface="+mj-lt"/>
                          <a:ea typeface="+mj-ea"/>
                          <a:cs typeface="+mj-cs"/>
                        </a:rPr>
                        <a:t>Estimated </a:t>
                      </a:r>
                      <a:r>
                        <a:rPr lang="en-GB" sz="1600" b="0" u="none" kern="1200" baseline="0" dirty="0" smtClean="0">
                          <a:solidFill>
                            <a:schemeClr val="bg1"/>
                          </a:solidFill>
                          <a:latin typeface="+mj-lt"/>
                          <a:ea typeface="+mj-ea"/>
                          <a:cs typeface="+mj-cs"/>
                        </a:rPr>
                        <a:t>s</a:t>
                      </a:r>
                      <a:r>
                        <a:rPr lang="en-GB" sz="1600" b="0" u="none" kern="1200" dirty="0" smtClean="0">
                          <a:solidFill>
                            <a:schemeClr val="bg1"/>
                          </a:solidFill>
                          <a:latin typeface="+mj-lt"/>
                          <a:ea typeface="+mj-ea"/>
                          <a:cs typeface="+mj-cs"/>
                        </a:rPr>
                        <a:t>eed per plant</a:t>
                      </a:r>
                      <a:endParaRPr lang="en-GB" sz="1600" b="0" u="none" kern="1200" dirty="0">
                        <a:solidFill>
                          <a:schemeClr val="bg1"/>
                        </a:solidFill>
                        <a:latin typeface="+mj-lt"/>
                        <a:ea typeface="+mj-ea"/>
                        <a:cs typeface="+mj-cs"/>
                      </a:endParaRPr>
                    </a:p>
                  </a:txBody>
                  <a:tcPr marL="91433" marR="91433" marT="45714" marB="45714" anchor="ctr">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GB" dirty="0"/>
                    </a:p>
                  </a:txBody>
                  <a:tcPr>
                    <a:lnB w="12700" cap="flat" cmpd="sng" algn="ctr">
                      <a:solidFill>
                        <a:schemeClr val="bg1"/>
                      </a:solidFill>
                      <a:prstDash val="solid"/>
                      <a:round/>
                      <a:headEnd type="none" w="med" len="med"/>
                      <a:tailEnd type="none" w="med" len="med"/>
                    </a:lnB>
                  </a:tcPr>
                </a:tc>
              </a:tr>
              <a:tr h="355854">
                <a:tc vMerge="1">
                  <a:txBody>
                    <a:bodyPr/>
                    <a:lstStyle/>
                    <a:p>
                      <a:pPr marL="0" algn="ctr" defTabSz="914400" rtl="0" eaLnBrk="1" latinLnBrk="0" hangingPunct="1">
                        <a:spcBef>
                          <a:spcPts val="400"/>
                        </a:spcBef>
                        <a:spcAft>
                          <a:spcPts val="400"/>
                        </a:spcAft>
                      </a:pPr>
                      <a:endParaRPr lang="en-GB" sz="2400" b="0" u="none" kern="1200" dirty="0">
                        <a:solidFill>
                          <a:schemeClr val="bg1"/>
                        </a:solidFill>
                        <a:latin typeface="Tahoma" pitchFamily="34" charset="0"/>
                        <a:ea typeface="+mj-ea"/>
                        <a:cs typeface="+mj-cs"/>
                      </a:endParaRPr>
                    </a:p>
                  </a:txBody>
                  <a:tcPr>
                    <a:solidFill>
                      <a:schemeClr val="accent1"/>
                    </a:solidFill>
                  </a:tcPr>
                </a:tc>
                <a:tc>
                  <a:txBody>
                    <a:bodyPr/>
                    <a:lstStyle/>
                    <a:p>
                      <a:pPr marL="0" algn="ctr" defTabSz="914400" rtl="0" eaLnBrk="1" latinLnBrk="0" hangingPunct="1">
                        <a:spcBef>
                          <a:spcPts val="400"/>
                        </a:spcBef>
                        <a:spcAft>
                          <a:spcPts val="400"/>
                        </a:spcAft>
                      </a:pPr>
                      <a:r>
                        <a:rPr lang="en-GB" sz="1300" b="0" u="none" kern="1200" dirty="0" smtClean="0">
                          <a:solidFill>
                            <a:schemeClr val="bg1"/>
                          </a:solidFill>
                          <a:latin typeface="+mj-lt"/>
                          <a:ea typeface="+mj-ea"/>
                          <a:cs typeface="+mj-cs"/>
                        </a:rPr>
                        <a:t>Minimum</a:t>
                      </a:r>
                      <a:endParaRPr lang="en-GB" sz="1300" b="0" u="none" kern="1200" dirty="0">
                        <a:solidFill>
                          <a:schemeClr val="bg1"/>
                        </a:solidFill>
                        <a:latin typeface="+mj-lt"/>
                        <a:ea typeface="+mj-ea"/>
                        <a:cs typeface="+mj-cs"/>
                      </a:endParaRPr>
                    </a:p>
                  </a:txBody>
                  <a:tcPr marL="91433" marR="91433" marT="45714" marB="45714"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lumMod val="75000"/>
                      </a:schemeClr>
                    </a:solidFill>
                  </a:tcPr>
                </a:tc>
                <a:tc>
                  <a:txBody>
                    <a:bodyPr/>
                    <a:lstStyle/>
                    <a:p>
                      <a:pPr marL="1588" indent="0" algn="ctr" defTabSz="914400" rtl="0" eaLnBrk="1" latinLnBrk="0" hangingPunct="1">
                        <a:spcBef>
                          <a:spcPts val="400"/>
                        </a:spcBef>
                        <a:spcAft>
                          <a:spcPts val="400"/>
                        </a:spcAft>
                      </a:pPr>
                      <a:r>
                        <a:rPr lang="en-GB" sz="1300" b="0" u="none" kern="1200" dirty="0" smtClean="0">
                          <a:solidFill>
                            <a:schemeClr val="bg1"/>
                          </a:solidFill>
                          <a:latin typeface="+mj-lt"/>
                          <a:ea typeface="+mj-ea"/>
                          <a:cs typeface="+mj-cs"/>
                        </a:rPr>
                        <a:t>Maximum</a:t>
                      </a:r>
                      <a:endParaRPr lang="en-GB" sz="1300" b="0" u="none" kern="1200" dirty="0">
                        <a:solidFill>
                          <a:schemeClr val="bg1"/>
                        </a:solidFill>
                        <a:latin typeface="+mj-lt"/>
                        <a:ea typeface="+mj-ea"/>
                        <a:cs typeface="+mj-cs"/>
                      </a:endParaRPr>
                    </a:p>
                  </a:txBody>
                  <a:tcPr marL="91433" marR="91433" marT="45714" marB="45714" anchor="ctr">
                    <a:lnT w="12700" cap="flat" cmpd="sng" algn="ctr">
                      <a:solidFill>
                        <a:schemeClr val="bg1"/>
                      </a:solidFill>
                      <a:prstDash val="solid"/>
                      <a:round/>
                      <a:headEnd type="none" w="med" len="med"/>
                      <a:tailEnd type="none" w="med" len="med"/>
                    </a:lnT>
                    <a:solidFill>
                      <a:schemeClr val="accent5">
                        <a:lumMod val="75000"/>
                      </a:schemeClr>
                    </a:solidFill>
                  </a:tcPr>
                </a:tc>
                <a:tc>
                  <a:txBody>
                    <a:bodyPr/>
                    <a:lstStyle/>
                    <a:p>
                      <a:pPr marL="0" algn="ctr" defTabSz="914400" rtl="0" eaLnBrk="1" latinLnBrk="0" hangingPunct="1">
                        <a:spcBef>
                          <a:spcPts val="400"/>
                        </a:spcBef>
                        <a:spcAft>
                          <a:spcPts val="400"/>
                        </a:spcAft>
                      </a:pPr>
                      <a:r>
                        <a:rPr lang="en-GB" sz="1300" b="0" u="none" kern="1200" dirty="0" smtClean="0">
                          <a:solidFill>
                            <a:schemeClr val="bg1"/>
                          </a:solidFill>
                          <a:latin typeface="+mj-lt"/>
                          <a:ea typeface="+mj-ea"/>
                          <a:cs typeface="+mj-cs"/>
                        </a:rPr>
                        <a:t>Minimum</a:t>
                      </a:r>
                      <a:endParaRPr lang="en-GB" sz="1300" b="0" u="none" kern="1200" dirty="0">
                        <a:solidFill>
                          <a:schemeClr val="bg1"/>
                        </a:solidFill>
                        <a:latin typeface="+mj-lt"/>
                        <a:ea typeface="+mj-ea"/>
                        <a:cs typeface="+mj-cs"/>
                      </a:endParaRPr>
                    </a:p>
                  </a:txBody>
                  <a:tcPr marL="91433" marR="91433" marT="45714" marB="45714" anchor="ctr">
                    <a:lnT w="12700" cap="flat" cmpd="sng" algn="ctr">
                      <a:solidFill>
                        <a:schemeClr val="bg1"/>
                      </a:solidFill>
                      <a:prstDash val="solid"/>
                      <a:round/>
                      <a:headEnd type="none" w="med" len="med"/>
                      <a:tailEnd type="none" w="med" len="med"/>
                    </a:lnT>
                    <a:solidFill>
                      <a:schemeClr val="accent5">
                        <a:lumMod val="75000"/>
                      </a:schemeClr>
                    </a:solidFill>
                  </a:tcPr>
                </a:tc>
                <a:tc>
                  <a:txBody>
                    <a:bodyPr/>
                    <a:lstStyle/>
                    <a:p>
                      <a:pPr marL="1588" indent="0" algn="ctr" defTabSz="914400" rtl="0" eaLnBrk="1" latinLnBrk="0" hangingPunct="1">
                        <a:spcBef>
                          <a:spcPts val="400"/>
                        </a:spcBef>
                        <a:spcAft>
                          <a:spcPts val="400"/>
                        </a:spcAft>
                      </a:pPr>
                      <a:r>
                        <a:rPr lang="en-GB" sz="1300" b="0" u="none" kern="1200" dirty="0" smtClean="0">
                          <a:solidFill>
                            <a:schemeClr val="bg1"/>
                          </a:solidFill>
                          <a:latin typeface="+mj-lt"/>
                          <a:ea typeface="+mj-ea"/>
                          <a:cs typeface="+mj-cs"/>
                        </a:rPr>
                        <a:t>Maximum</a:t>
                      </a:r>
                      <a:endParaRPr lang="en-GB" sz="1300" b="0" u="none" kern="1200" dirty="0">
                        <a:solidFill>
                          <a:schemeClr val="bg1"/>
                        </a:solidFill>
                        <a:latin typeface="+mj-lt"/>
                        <a:ea typeface="+mj-ea"/>
                        <a:cs typeface="+mj-cs"/>
                      </a:endParaRPr>
                    </a:p>
                  </a:txBody>
                  <a:tcPr marL="91433" marR="91433" marT="45714" marB="45714" anchor="ctr">
                    <a:lnT w="12700" cap="flat" cmpd="sng" algn="ctr">
                      <a:solidFill>
                        <a:schemeClr val="bg1"/>
                      </a:solidFill>
                      <a:prstDash val="solid"/>
                      <a:round/>
                      <a:headEnd type="none" w="med" len="med"/>
                      <a:tailEnd type="none" w="med" len="med"/>
                    </a:lnT>
                    <a:solidFill>
                      <a:schemeClr val="accent5">
                        <a:lumMod val="75000"/>
                      </a:schemeClr>
                    </a:solidFill>
                  </a:tcPr>
                </a:tc>
                <a:tc>
                  <a:txBody>
                    <a:bodyPr/>
                    <a:lstStyle/>
                    <a:p>
                      <a:pPr marL="0" algn="ctr" defTabSz="914400" rtl="0" eaLnBrk="1" latinLnBrk="0" hangingPunct="1">
                        <a:spcBef>
                          <a:spcPts val="400"/>
                        </a:spcBef>
                        <a:spcAft>
                          <a:spcPts val="400"/>
                        </a:spcAft>
                      </a:pPr>
                      <a:r>
                        <a:rPr lang="en-GB" sz="1300" b="0" u="none" kern="1200" dirty="0" smtClean="0">
                          <a:solidFill>
                            <a:schemeClr val="bg1"/>
                          </a:solidFill>
                          <a:latin typeface="+mj-lt"/>
                          <a:ea typeface="+mj-ea"/>
                          <a:cs typeface="+mj-cs"/>
                        </a:rPr>
                        <a:t>Minimum</a:t>
                      </a:r>
                      <a:endParaRPr lang="en-GB" sz="1300" b="0" u="none" kern="1200" dirty="0">
                        <a:solidFill>
                          <a:schemeClr val="bg1"/>
                        </a:solidFill>
                        <a:latin typeface="+mj-lt"/>
                        <a:ea typeface="+mj-ea"/>
                        <a:cs typeface="+mj-cs"/>
                      </a:endParaRPr>
                    </a:p>
                  </a:txBody>
                  <a:tcPr marL="91433" marR="91433" marT="45714" marB="45714" anchor="ctr">
                    <a:lnT w="12700" cap="flat" cmpd="sng" algn="ctr">
                      <a:solidFill>
                        <a:schemeClr val="bg1"/>
                      </a:solidFill>
                      <a:prstDash val="solid"/>
                      <a:round/>
                      <a:headEnd type="none" w="med" len="med"/>
                      <a:tailEnd type="none" w="med" len="med"/>
                    </a:lnT>
                    <a:solidFill>
                      <a:schemeClr val="accent5">
                        <a:lumMod val="75000"/>
                      </a:schemeClr>
                    </a:solidFill>
                  </a:tcPr>
                </a:tc>
                <a:tc>
                  <a:txBody>
                    <a:bodyPr/>
                    <a:lstStyle/>
                    <a:p>
                      <a:pPr marL="1588" indent="0" algn="ctr" defTabSz="914400" rtl="0" eaLnBrk="1" latinLnBrk="0" hangingPunct="1">
                        <a:spcBef>
                          <a:spcPts val="400"/>
                        </a:spcBef>
                        <a:spcAft>
                          <a:spcPts val="400"/>
                        </a:spcAft>
                      </a:pPr>
                      <a:r>
                        <a:rPr lang="en-GB" sz="1300" b="0" u="none" kern="1200" dirty="0" smtClean="0">
                          <a:solidFill>
                            <a:schemeClr val="bg1"/>
                          </a:solidFill>
                          <a:latin typeface="+mj-lt"/>
                          <a:ea typeface="+mj-ea"/>
                          <a:cs typeface="+mj-cs"/>
                        </a:rPr>
                        <a:t>Maximum</a:t>
                      </a:r>
                      <a:endParaRPr lang="en-GB" sz="1300" b="0" u="none" kern="1200" dirty="0">
                        <a:solidFill>
                          <a:schemeClr val="bg1"/>
                        </a:solidFill>
                        <a:latin typeface="+mj-lt"/>
                        <a:ea typeface="+mj-ea"/>
                        <a:cs typeface="+mj-cs"/>
                      </a:endParaRPr>
                    </a:p>
                  </a:txBody>
                  <a:tcPr marL="91433" marR="91433" marT="45714" marB="45714" anchor="ctr">
                    <a:lnT w="12700" cap="flat" cmpd="sng" algn="ctr">
                      <a:solidFill>
                        <a:schemeClr val="bg1"/>
                      </a:solidFill>
                      <a:prstDash val="solid"/>
                      <a:round/>
                      <a:headEnd type="none" w="med" len="med"/>
                      <a:tailEnd type="none" w="med" len="med"/>
                    </a:lnT>
                    <a:solidFill>
                      <a:schemeClr val="accent5">
                        <a:lumMod val="75000"/>
                      </a:schemeClr>
                    </a:solidFill>
                  </a:tcPr>
                </a:tc>
              </a:tr>
              <a:tr h="419299">
                <a:tc>
                  <a:txBody>
                    <a:bodyPr/>
                    <a:lstStyle/>
                    <a:p>
                      <a:pPr>
                        <a:spcBef>
                          <a:spcPts val="400"/>
                        </a:spcBef>
                        <a:spcAft>
                          <a:spcPts val="400"/>
                        </a:spcAft>
                      </a:pPr>
                      <a:r>
                        <a:rPr lang="en-GB" sz="1600" u="none" dirty="0">
                          <a:solidFill>
                            <a:srgbClr val="003399"/>
                          </a:solidFill>
                          <a:latin typeface="+mj-lt"/>
                          <a:ea typeface="+mj-ea"/>
                          <a:cs typeface="+mj-cs"/>
                        </a:rPr>
                        <a:t>Cucumber</a:t>
                      </a:r>
                    </a:p>
                  </a:txBody>
                  <a:tcPr marL="68574" marR="68574" marT="0" marB="0" anchor="ctr">
                    <a:lnT w="12700" cap="flat" cmpd="sng" algn="ctr">
                      <a:solidFill>
                        <a:schemeClr val="bg1"/>
                      </a:solidFill>
                      <a:prstDash val="solid"/>
                      <a:round/>
                      <a:headEnd type="none" w="med" len="med"/>
                      <a:tailEnd type="none" w="med" len="med"/>
                    </a:lnT>
                  </a:tcP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4</a:t>
                      </a:r>
                      <a:endParaRPr lang="en-GB" sz="1600" u="none" kern="1200" dirty="0">
                        <a:solidFill>
                          <a:srgbClr val="003399"/>
                        </a:solidFill>
                        <a:latin typeface="+mj-lt"/>
                        <a:ea typeface="+mj-ea"/>
                        <a:cs typeface="+mj-cs"/>
                      </a:endParaRPr>
                    </a:p>
                  </a:txBody>
                  <a:tcPr marL="91433" marR="91433" marT="45714" marB="45714"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12</a:t>
                      </a:r>
                      <a:endParaRPr lang="en-GB" sz="1600" u="none" kern="1200" dirty="0">
                        <a:solidFill>
                          <a:srgbClr val="003399"/>
                        </a:solidFill>
                        <a:latin typeface="+mj-lt"/>
                        <a:ea typeface="+mj-ea"/>
                        <a:cs typeface="+mj-cs"/>
                      </a:endParaRPr>
                    </a:p>
                  </a:txBody>
                  <a:tcPr marL="91433" marR="91433" marT="45714" marB="45714"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25</a:t>
                      </a:r>
                      <a:endParaRPr lang="en-GB" sz="1600" u="none" kern="1200" dirty="0">
                        <a:solidFill>
                          <a:srgbClr val="003399"/>
                        </a:solidFill>
                        <a:latin typeface="+mj-lt"/>
                        <a:ea typeface="+mj-ea"/>
                        <a:cs typeface="+mj-cs"/>
                      </a:endParaRPr>
                    </a:p>
                  </a:txBody>
                  <a:tcPr marL="91433" marR="91433" marT="45714" marB="45714"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200</a:t>
                      </a:r>
                      <a:endParaRPr lang="en-GB" sz="1600" u="none" kern="1200" dirty="0">
                        <a:solidFill>
                          <a:srgbClr val="003399"/>
                        </a:solidFill>
                        <a:latin typeface="+mj-lt"/>
                        <a:ea typeface="+mj-ea"/>
                        <a:cs typeface="+mj-cs"/>
                      </a:endParaRPr>
                    </a:p>
                  </a:txBody>
                  <a:tcPr marL="91433" marR="91433" marT="45714" marB="45714"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100</a:t>
                      </a:r>
                      <a:endParaRPr lang="en-GB" sz="1600" u="none" kern="1200" dirty="0">
                        <a:solidFill>
                          <a:srgbClr val="003399"/>
                        </a:solidFill>
                        <a:latin typeface="+mj-lt"/>
                        <a:ea typeface="+mj-ea"/>
                        <a:cs typeface="+mj-cs"/>
                      </a:endParaRPr>
                    </a:p>
                  </a:txBody>
                  <a:tcPr marL="91433" marR="91433" marT="45714" marB="45714"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2400</a:t>
                      </a:r>
                      <a:endParaRPr lang="en-GB" sz="1600" u="none" kern="1200" dirty="0">
                        <a:solidFill>
                          <a:srgbClr val="003399"/>
                        </a:solidFill>
                        <a:latin typeface="+mj-lt"/>
                        <a:ea typeface="+mj-ea"/>
                        <a:cs typeface="+mj-cs"/>
                      </a:endParaRPr>
                    </a:p>
                  </a:txBody>
                  <a:tcPr marL="91433" marR="91433" marT="45714" marB="45714" anchor="ctr"/>
                </a:tc>
              </a:tr>
              <a:tr h="419299">
                <a:tc>
                  <a:txBody>
                    <a:bodyPr/>
                    <a:lstStyle/>
                    <a:p>
                      <a:pPr>
                        <a:spcBef>
                          <a:spcPts val="400"/>
                        </a:spcBef>
                        <a:spcAft>
                          <a:spcPts val="400"/>
                        </a:spcAft>
                      </a:pPr>
                      <a:r>
                        <a:rPr lang="en-GB" sz="1600" u="none" dirty="0">
                          <a:solidFill>
                            <a:srgbClr val="003399"/>
                          </a:solidFill>
                          <a:latin typeface="+mj-lt"/>
                          <a:ea typeface="+mj-ea"/>
                          <a:cs typeface="+mj-cs"/>
                        </a:rPr>
                        <a:t>Melon</a:t>
                      </a:r>
                    </a:p>
                  </a:txBody>
                  <a:tcPr marL="68574" marR="68574" marT="0" marB="0"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1</a:t>
                      </a:r>
                      <a:endParaRPr lang="en-GB" sz="1600" u="none" kern="1200" dirty="0">
                        <a:solidFill>
                          <a:srgbClr val="003399"/>
                        </a:solidFill>
                        <a:latin typeface="+mj-lt"/>
                        <a:ea typeface="+mj-ea"/>
                        <a:cs typeface="+mj-cs"/>
                      </a:endParaRPr>
                    </a:p>
                  </a:txBody>
                  <a:tcPr marL="91433" marR="91433" marT="45714" marB="45714"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2</a:t>
                      </a:r>
                      <a:endParaRPr lang="en-GB" sz="1600" u="none" kern="1200" dirty="0">
                        <a:solidFill>
                          <a:srgbClr val="003399"/>
                        </a:solidFill>
                        <a:latin typeface="+mj-lt"/>
                        <a:ea typeface="+mj-ea"/>
                        <a:cs typeface="+mj-cs"/>
                      </a:endParaRPr>
                    </a:p>
                  </a:txBody>
                  <a:tcPr marL="91433" marR="91433" marT="45714" marB="45714"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200</a:t>
                      </a:r>
                      <a:endParaRPr lang="en-GB" sz="1600" u="none" kern="1200" dirty="0">
                        <a:solidFill>
                          <a:srgbClr val="003399"/>
                        </a:solidFill>
                        <a:latin typeface="+mj-lt"/>
                        <a:ea typeface="+mj-ea"/>
                        <a:cs typeface="+mj-cs"/>
                      </a:endParaRPr>
                    </a:p>
                  </a:txBody>
                  <a:tcPr marL="91433" marR="91433" marT="45714" marB="45714"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500</a:t>
                      </a:r>
                      <a:endParaRPr lang="en-GB" sz="1600" u="none" kern="1200" dirty="0">
                        <a:solidFill>
                          <a:srgbClr val="003399"/>
                        </a:solidFill>
                        <a:latin typeface="+mj-lt"/>
                        <a:ea typeface="+mj-ea"/>
                        <a:cs typeface="+mj-cs"/>
                      </a:endParaRPr>
                    </a:p>
                  </a:txBody>
                  <a:tcPr marL="91433" marR="91433" marT="45714" marB="45714"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200</a:t>
                      </a:r>
                      <a:endParaRPr lang="en-GB" sz="1600" u="none" kern="1200" dirty="0">
                        <a:solidFill>
                          <a:srgbClr val="003399"/>
                        </a:solidFill>
                        <a:latin typeface="+mj-lt"/>
                        <a:ea typeface="+mj-ea"/>
                        <a:cs typeface="+mj-cs"/>
                      </a:endParaRPr>
                    </a:p>
                  </a:txBody>
                  <a:tcPr marL="91433" marR="91433" marT="45714" marB="45714"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1000</a:t>
                      </a:r>
                      <a:endParaRPr lang="en-GB" sz="1600" u="none" kern="1200" dirty="0">
                        <a:solidFill>
                          <a:srgbClr val="003399"/>
                        </a:solidFill>
                        <a:latin typeface="+mj-lt"/>
                        <a:ea typeface="+mj-ea"/>
                        <a:cs typeface="+mj-cs"/>
                      </a:endParaRPr>
                    </a:p>
                  </a:txBody>
                  <a:tcPr marL="91433" marR="91433" marT="45714" marB="45714" anchor="ctr"/>
                </a:tc>
              </a:tr>
              <a:tr h="419299">
                <a:tc>
                  <a:txBody>
                    <a:bodyPr/>
                    <a:lstStyle/>
                    <a:p>
                      <a:pPr marL="0" marR="0" indent="0" algn="l" defTabSz="914400" rtl="0" eaLnBrk="1" fontAlgn="auto" latinLnBrk="0" hangingPunct="1">
                        <a:lnSpc>
                          <a:spcPct val="100000"/>
                        </a:lnSpc>
                        <a:spcBef>
                          <a:spcPts val="400"/>
                        </a:spcBef>
                        <a:spcAft>
                          <a:spcPts val="400"/>
                        </a:spcAft>
                        <a:buClrTx/>
                        <a:buSzTx/>
                        <a:buFontTx/>
                        <a:buNone/>
                        <a:tabLst/>
                        <a:defRPr/>
                      </a:pPr>
                      <a:r>
                        <a:rPr lang="en-GB" sz="1600" u="none" dirty="0" smtClean="0">
                          <a:solidFill>
                            <a:srgbClr val="003399"/>
                          </a:solidFill>
                          <a:latin typeface="+mj-lt"/>
                          <a:ea typeface="+mj-ea"/>
                          <a:cs typeface="+mj-cs"/>
                        </a:rPr>
                        <a:t>Gourds</a:t>
                      </a:r>
                    </a:p>
                  </a:txBody>
                  <a:tcPr marL="68574" marR="68574" marT="0" marB="0"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5</a:t>
                      </a:r>
                      <a:endParaRPr lang="en-GB" sz="1600" u="none" kern="1200" dirty="0">
                        <a:solidFill>
                          <a:srgbClr val="003399"/>
                        </a:solidFill>
                        <a:latin typeface="+mj-lt"/>
                        <a:ea typeface="+mj-ea"/>
                        <a:cs typeface="+mj-cs"/>
                      </a:endParaRPr>
                    </a:p>
                  </a:txBody>
                  <a:tcPr marL="91433" marR="91433" marT="45714" marB="45714"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8</a:t>
                      </a:r>
                      <a:endParaRPr lang="en-GB" sz="1600" u="none" kern="1200" dirty="0">
                        <a:solidFill>
                          <a:srgbClr val="003399"/>
                        </a:solidFill>
                        <a:latin typeface="+mj-lt"/>
                        <a:ea typeface="+mj-ea"/>
                        <a:cs typeface="+mj-cs"/>
                      </a:endParaRPr>
                    </a:p>
                  </a:txBody>
                  <a:tcPr marL="91433" marR="91433" marT="45714" marB="45714"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25</a:t>
                      </a:r>
                      <a:endParaRPr lang="en-GB" sz="1600" u="none" kern="1200" dirty="0">
                        <a:solidFill>
                          <a:srgbClr val="003399"/>
                        </a:solidFill>
                        <a:latin typeface="+mj-lt"/>
                        <a:ea typeface="+mj-ea"/>
                        <a:cs typeface="+mj-cs"/>
                      </a:endParaRPr>
                    </a:p>
                  </a:txBody>
                  <a:tcPr marL="91433" marR="91433" marT="45714" marB="45714"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50</a:t>
                      </a:r>
                      <a:endParaRPr lang="en-GB" sz="1600" u="none" kern="1200" dirty="0">
                        <a:solidFill>
                          <a:srgbClr val="003399"/>
                        </a:solidFill>
                        <a:latin typeface="+mj-lt"/>
                        <a:ea typeface="+mj-ea"/>
                        <a:cs typeface="+mj-cs"/>
                      </a:endParaRPr>
                    </a:p>
                  </a:txBody>
                  <a:tcPr marL="91433" marR="91433" marT="45714" marB="45714"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125</a:t>
                      </a:r>
                      <a:endParaRPr lang="en-GB" sz="1600" u="none" kern="1200" dirty="0">
                        <a:solidFill>
                          <a:srgbClr val="003399"/>
                        </a:solidFill>
                        <a:latin typeface="+mj-lt"/>
                        <a:ea typeface="+mj-ea"/>
                        <a:cs typeface="+mj-cs"/>
                      </a:endParaRPr>
                    </a:p>
                  </a:txBody>
                  <a:tcPr marL="91433" marR="91433" marT="45714" marB="45714" anchor="ctr"/>
                </a:tc>
                <a:tc>
                  <a:txBody>
                    <a:bodyPr/>
                    <a:lstStyle/>
                    <a:p>
                      <a:pPr marL="0" algn="ctr" defTabSz="914400" rtl="0" eaLnBrk="1" latinLnBrk="0" hangingPunct="1">
                        <a:spcBef>
                          <a:spcPts val="400"/>
                        </a:spcBef>
                        <a:spcAft>
                          <a:spcPts val="400"/>
                        </a:spcAft>
                      </a:pPr>
                      <a:r>
                        <a:rPr lang="en-GB" sz="1600" u="none" kern="1200" dirty="0" smtClean="0">
                          <a:solidFill>
                            <a:srgbClr val="003399"/>
                          </a:solidFill>
                          <a:latin typeface="+mj-lt"/>
                          <a:ea typeface="+mj-ea"/>
                          <a:cs typeface="+mj-cs"/>
                        </a:rPr>
                        <a:t>400</a:t>
                      </a:r>
                      <a:endParaRPr lang="en-GB" sz="1600" u="none" kern="1200" dirty="0">
                        <a:solidFill>
                          <a:srgbClr val="003399"/>
                        </a:solidFill>
                        <a:latin typeface="+mj-lt"/>
                        <a:ea typeface="+mj-ea"/>
                        <a:cs typeface="+mj-cs"/>
                      </a:endParaRPr>
                    </a:p>
                  </a:txBody>
                  <a:tcPr marL="91433" marR="91433" marT="45714" marB="45714" anchor="ctr"/>
                </a:tc>
              </a:tr>
            </a:tbl>
          </a:graphicData>
        </a:graphic>
      </p:graphicFrame>
      <p:sp>
        <p:nvSpPr>
          <p:cNvPr id="7" name="Rectangle 2"/>
          <p:cNvSpPr>
            <a:spLocks noChangeArrowheads="1"/>
          </p:cNvSpPr>
          <p:nvPr/>
        </p:nvSpPr>
        <p:spPr bwMode="auto">
          <a:xfrm>
            <a:off x="533400" y="3886200"/>
            <a:ext cx="8137525" cy="1579920"/>
          </a:xfrm>
          <a:prstGeom prst="rect">
            <a:avLst/>
          </a:prstGeom>
          <a:noFill/>
          <a:ln w="1587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ts val="800"/>
              </a:spcBef>
              <a:defRPr/>
            </a:pPr>
            <a:r>
              <a:rPr lang="en-GB" altLang="en-US" dirty="0">
                <a:cs typeface="Tahoma" pitchFamily="34" charset="0"/>
              </a:rPr>
              <a:t>* Note: According to ISF </a:t>
            </a:r>
            <a:r>
              <a:rPr lang="en-GB" altLang="en-US" i="1" dirty="0" err="1">
                <a:cs typeface="Tahoma" pitchFamily="34" charset="0"/>
              </a:rPr>
              <a:t>Cucurbita</a:t>
            </a:r>
            <a:r>
              <a:rPr lang="en-GB" altLang="en-US" dirty="0">
                <a:cs typeface="Tahoma" pitchFamily="34" charset="0"/>
              </a:rPr>
              <a:t> spp. are susceptible to GGMMV. It has been documented that seed is a pathway for CGMMV in cucumber, melon, watermelon and bottle gourd (</a:t>
            </a:r>
            <a:r>
              <a:rPr lang="en-GB" altLang="en-US" i="1" dirty="0" err="1">
                <a:cs typeface="Tahoma" pitchFamily="34" charset="0"/>
              </a:rPr>
              <a:t>Lagenaria</a:t>
            </a:r>
            <a:r>
              <a:rPr lang="en-GB" altLang="en-US" dirty="0">
                <a:cs typeface="Tahoma" pitchFamily="34" charset="0"/>
              </a:rPr>
              <a:t>). </a:t>
            </a:r>
          </a:p>
          <a:p>
            <a:pPr>
              <a:spcBef>
                <a:spcPts val="800"/>
              </a:spcBef>
              <a:defRPr/>
            </a:pPr>
            <a:r>
              <a:rPr lang="en-GB" altLang="en-US" dirty="0">
                <a:cs typeface="Tahoma" pitchFamily="34" charset="0"/>
              </a:rPr>
              <a:t>See also </a:t>
            </a:r>
            <a:r>
              <a:rPr lang="en-GB" altLang="en-US" dirty="0">
                <a:cs typeface="Tahoma" pitchFamily="34" charset="0"/>
                <a:hlinkClick r:id="rId4"/>
              </a:rPr>
              <a:t>http://www.harrismoran.com/products/cucumber/pdf/CGMMVBrochure.pdf</a:t>
            </a:r>
            <a:r>
              <a:rPr lang="en-GB" altLang="en-US" dirty="0">
                <a:cs typeface="Tahoma"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609600" y="838200"/>
            <a:ext cx="8077200" cy="4462463"/>
          </a:xfrm>
        </p:spPr>
        <p:txBody>
          <a:bodyPr>
            <a:noAutofit/>
          </a:bodyPr>
          <a:lstStyle/>
          <a:p>
            <a:pPr marL="6350" indent="0" eaLnBrk="1" hangingPunct="1">
              <a:spcBef>
                <a:spcPts val="1800"/>
              </a:spcBef>
              <a:defRPr/>
            </a:pPr>
            <a:r>
              <a:rPr lang="en-GB" altLang="en-US" sz="2400" dirty="0" smtClean="0">
                <a:latin typeface="+mj-lt"/>
                <a:cs typeface="Tahoma" pitchFamily="34" charset="0"/>
              </a:rPr>
              <a:t>For an infection unit, sample size is calculated using the Binomial distribution</a:t>
            </a:r>
            <a:r>
              <a:rPr lang="en-GB" altLang="en-US" sz="2400" baseline="30000" dirty="0" smtClean="0">
                <a:latin typeface="+mj-lt"/>
                <a:cs typeface="Tahoma" pitchFamily="34" charset="0"/>
              </a:rPr>
              <a:t>*</a:t>
            </a:r>
            <a:r>
              <a:rPr lang="en-GB" altLang="en-US" sz="2400" dirty="0" smtClean="0">
                <a:latin typeface="+mj-lt"/>
                <a:cs typeface="Tahoma" pitchFamily="34" charset="0"/>
              </a:rPr>
              <a:t> P = 1-(1-r)</a:t>
            </a:r>
            <a:r>
              <a:rPr lang="en-GB" altLang="en-US" sz="2400" baseline="30000" dirty="0" smtClean="0">
                <a:latin typeface="+mj-lt"/>
                <a:cs typeface="Tahoma" pitchFamily="34" charset="0"/>
              </a:rPr>
              <a:t>n</a:t>
            </a:r>
            <a:r>
              <a:rPr lang="en-GB" altLang="en-US" sz="2400" dirty="0" smtClean="0">
                <a:latin typeface="+mj-lt"/>
                <a:cs typeface="Tahoma" pitchFamily="34" charset="0"/>
              </a:rPr>
              <a:t>, where</a:t>
            </a:r>
            <a:endParaRPr lang="en-GB" altLang="en-US" sz="2400" baseline="30000" dirty="0" smtClean="0">
              <a:latin typeface="+mj-lt"/>
              <a:cs typeface="Tahoma" pitchFamily="34" charset="0"/>
            </a:endParaRPr>
          </a:p>
          <a:p>
            <a:pPr marL="280988" indent="0" eaLnBrk="1" hangingPunct="1">
              <a:spcBef>
                <a:spcPts val="500"/>
              </a:spcBef>
              <a:buNone/>
              <a:defRPr/>
            </a:pPr>
            <a:r>
              <a:rPr lang="en-GB" altLang="en-US" sz="2000" dirty="0" smtClean="0">
                <a:latin typeface="+mj-lt"/>
                <a:cs typeface="Tahoma" pitchFamily="34" charset="0"/>
              </a:rPr>
              <a:t>P = the probability of detection (POD)</a:t>
            </a:r>
          </a:p>
          <a:p>
            <a:pPr marL="719138" indent="-438150" eaLnBrk="1" hangingPunct="1">
              <a:spcBef>
                <a:spcPts val="500"/>
              </a:spcBef>
              <a:buNone/>
              <a:defRPr/>
            </a:pPr>
            <a:r>
              <a:rPr lang="en-GB" altLang="en-US" sz="2000" dirty="0" smtClean="0">
                <a:latin typeface="+mj-lt"/>
                <a:cs typeface="Tahoma" pitchFamily="34" charset="0"/>
              </a:rPr>
              <a:t>r = the infection rate (i.e. infected seeds in the seed lot divided by the total seed number in the same seed lot)</a:t>
            </a:r>
          </a:p>
          <a:p>
            <a:pPr marL="280988" indent="0" eaLnBrk="1" hangingPunct="1">
              <a:spcBef>
                <a:spcPts val="500"/>
              </a:spcBef>
              <a:buNone/>
              <a:defRPr/>
            </a:pPr>
            <a:r>
              <a:rPr lang="en-GB" altLang="en-US" sz="2000" dirty="0" smtClean="0">
                <a:latin typeface="+mj-lt"/>
                <a:cs typeface="Tahoma" pitchFamily="34" charset="0"/>
              </a:rPr>
              <a:t>n = sample size</a:t>
            </a:r>
          </a:p>
          <a:p>
            <a:pPr marL="6350" indent="0" eaLnBrk="1" hangingPunct="1">
              <a:spcBef>
                <a:spcPts val="1500"/>
              </a:spcBef>
              <a:defRPr/>
            </a:pPr>
            <a:r>
              <a:rPr lang="en-GB" altLang="en-US" sz="2400" dirty="0" smtClean="0">
                <a:latin typeface="+mj-lt"/>
                <a:cs typeface="Tahoma" pitchFamily="34" charset="0"/>
              </a:rPr>
              <a:t>Sample size is calculated as follows:</a:t>
            </a:r>
          </a:p>
          <a:p>
            <a:pPr marL="280988" indent="0" eaLnBrk="1" hangingPunct="1">
              <a:spcBef>
                <a:spcPts val="500"/>
              </a:spcBef>
              <a:buNone/>
              <a:defRPr/>
            </a:pPr>
            <a:r>
              <a:rPr lang="en-GB" altLang="en-US" sz="2400" dirty="0" smtClean="0">
                <a:solidFill>
                  <a:srgbClr val="00B050"/>
                </a:solidFill>
                <a:latin typeface="+mj-lt"/>
                <a:cs typeface="Tahoma" pitchFamily="34" charset="0"/>
              </a:rPr>
              <a:t>n = log (1-P) / log(1-r)</a:t>
            </a:r>
            <a:r>
              <a:rPr lang="en-GB" altLang="en-US" sz="2400" dirty="0" smtClean="0">
                <a:latin typeface="+mj-lt"/>
                <a:cs typeface="Tahoma" pitchFamily="34" charset="0"/>
              </a:rPr>
              <a:t>   </a:t>
            </a:r>
            <a:r>
              <a:rPr lang="en-GB" altLang="en-US" sz="2400" i="1" dirty="0" smtClean="0">
                <a:latin typeface="+mj-lt"/>
                <a:cs typeface="Tahoma" pitchFamily="34" charset="0"/>
              </a:rPr>
              <a:t>Or</a:t>
            </a:r>
            <a:r>
              <a:rPr lang="en-GB" altLang="en-US" sz="2400" dirty="0" smtClean="0">
                <a:latin typeface="+mj-lt"/>
                <a:cs typeface="Tahoma" pitchFamily="34" charset="0"/>
              </a:rPr>
              <a:t>  </a:t>
            </a:r>
            <a:r>
              <a:rPr lang="en-GB" altLang="en-US" sz="2400" dirty="0" smtClean="0">
                <a:solidFill>
                  <a:srgbClr val="00B050"/>
                </a:solidFill>
                <a:latin typeface="+mj-lt"/>
                <a:cs typeface="Tahoma" pitchFamily="34" charset="0"/>
              </a:rPr>
              <a:t>n </a:t>
            </a:r>
            <a:r>
              <a:rPr lang="en-GB" altLang="en-US" sz="2400" dirty="0">
                <a:solidFill>
                  <a:srgbClr val="00B050"/>
                </a:solidFill>
                <a:latin typeface="+mj-lt"/>
                <a:cs typeface="Tahoma" pitchFamily="34" charset="0"/>
              </a:rPr>
              <a:t>= log (B) / log (1-r</a:t>
            </a:r>
            <a:r>
              <a:rPr lang="en-GB" altLang="en-US" sz="2400" dirty="0" smtClean="0">
                <a:solidFill>
                  <a:srgbClr val="00B050"/>
                </a:solidFill>
                <a:latin typeface="+mj-lt"/>
                <a:cs typeface="Tahoma" pitchFamily="34" charset="0"/>
              </a:rPr>
              <a:t>) </a:t>
            </a:r>
            <a:r>
              <a:rPr lang="en-GB" altLang="en-US" sz="2400" dirty="0" smtClean="0">
                <a:latin typeface="+mj-lt"/>
                <a:cs typeface="Tahoma" pitchFamily="34" charset="0"/>
              </a:rPr>
              <a:t>where (B=1-P)</a:t>
            </a:r>
            <a:endParaRPr lang="en-GB" altLang="en-US" sz="2400" dirty="0">
              <a:latin typeface="+mj-lt"/>
              <a:cs typeface="Tahoma" pitchFamily="34" charset="0"/>
            </a:endParaRPr>
          </a:p>
        </p:txBody>
      </p:sp>
      <p:sp>
        <p:nvSpPr>
          <p:cNvPr id="7171" name="Rectangle 4"/>
          <p:cNvSpPr>
            <a:spLocks noGrp="1" noChangeArrowheads="1"/>
          </p:cNvSpPr>
          <p:nvPr>
            <p:ph type="title"/>
          </p:nvPr>
        </p:nvSpPr>
        <p:spPr>
          <a:xfrm>
            <a:off x="0" y="152400"/>
            <a:ext cx="9144000" cy="685800"/>
          </a:xfrm>
          <a:noFill/>
        </p:spPr>
        <p:txBody>
          <a:bodyPr>
            <a:normAutofit/>
          </a:bodyPr>
          <a:lstStyle/>
          <a:p>
            <a:pPr eaLnBrk="1" hangingPunct="1"/>
            <a:r>
              <a:rPr lang="en-GB" altLang="en-US" sz="3600" b="1" dirty="0" smtClean="0"/>
              <a:t>The statistics</a:t>
            </a:r>
          </a:p>
        </p:txBody>
      </p:sp>
      <p:sp>
        <p:nvSpPr>
          <p:cNvPr id="5" name="Rectangle 2"/>
          <p:cNvSpPr>
            <a:spLocks noChangeArrowheads="1"/>
          </p:cNvSpPr>
          <p:nvPr/>
        </p:nvSpPr>
        <p:spPr bwMode="auto">
          <a:xfrm>
            <a:off x="533400" y="4419600"/>
            <a:ext cx="8135937" cy="784225"/>
          </a:xfrm>
          <a:prstGeom prst="rect">
            <a:avLst/>
          </a:prstGeom>
          <a:noFill/>
          <a:ln w="15875">
            <a:solidFill>
              <a:schemeClr val="accent5">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defRPr/>
            </a:pPr>
            <a:r>
              <a:rPr lang="en-GB" altLang="en-US" sz="1500" dirty="0">
                <a:latin typeface="+mj-lt"/>
                <a:cs typeface="Tahoma" pitchFamily="34" charset="0"/>
              </a:rPr>
              <a:t>* Note: To calculate sample size for small lots a </a:t>
            </a:r>
            <a:r>
              <a:rPr lang="en-GB" altLang="en-US" sz="1500" dirty="0" err="1">
                <a:latin typeface="+mj-lt"/>
                <a:cs typeface="Tahoma" pitchFamily="34" charset="0"/>
              </a:rPr>
              <a:t>Hypergeometric</a:t>
            </a:r>
            <a:r>
              <a:rPr lang="en-GB" altLang="en-US" sz="1500" dirty="0">
                <a:latin typeface="+mj-lt"/>
                <a:cs typeface="Tahoma" pitchFamily="34" charset="0"/>
              </a:rPr>
              <a:t> distribution is often recommended. The Binomial distribution is much simpler to use and sample sizes calculated using the two distributions do not differ very much</a:t>
            </a:r>
          </a:p>
        </p:txBody>
      </p:sp>
      <p:pic>
        <p:nvPicPr>
          <p:cNvPr id="6" name="Picture 5" descr="ISF_logo_09.jpg"/>
          <p:cNvPicPr>
            <a:picLocks noChangeAspect="1"/>
          </p:cNvPicPr>
          <p:nvPr/>
        </p:nvPicPr>
        <p:blipFill>
          <a:blip r:embed="rId3" cstate="print"/>
          <a:stretch>
            <a:fillRect/>
          </a:stretch>
        </p:blipFill>
        <p:spPr>
          <a:xfrm>
            <a:off x="228600" y="5393436"/>
            <a:ext cx="1143000" cy="964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Seed Act</a:t>
            </a:r>
            <a:endParaRPr lang="en-US" dirty="0"/>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2364910944"/>
              </p:ext>
            </p:extLst>
          </p:nvPr>
        </p:nvGraphicFramePr>
        <p:xfrm>
          <a:off x="1295400" y="1447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36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ISF_logo_09.jpg"/>
          <p:cNvPicPr>
            <a:picLocks noChangeAspect="1"/>
          </p:cNvPicPr>
          <p:nvPr/>
        </p:nvPicPr>
        <p:blipFill>
          <a:blip r:embed="rId3" cstate="print"/>
          <a:stretch>
            <a:fillRect/>
          </a:stretch>
        </p:blipFill>
        <p:spPr>
          <a:xfrm>
            <a:off x="228600" y="5393436"/>
            <a:ext cx="1143000" cy="964692"/>
          </a:xfrm>
          <a:prstGeom prst="rect">
            <a:avLst/>
          </a:prstGeom>
        </p:spPr>
      </p:pic>
      <p:sp>
        <p:nvSpPr>
          <p:cNvPr id="9219" name="Rectangle 4"/>
          <p:cNvSpPr>
            <a:spLocks noGrp="1" noChangeArrowheads="1"/>
          </p:cNvSpPr>
          <p:nvPr>
            <p:ph type="title"/>
          </p:nvPr>
        </p:nvSpPr>
        <p:spPr>
          <a:xfrm>
            <a:off x="457200" y="0"/>
            <a:ext cx="8229600" cy="1143000"/>
          </a:xfrm>
          <a:noFill/>
        </p:spPr>
        <p:txBody>
          <a:bodyPr>
            <a:normAutofit/>
          </a:bodyPr>
          <a:lstStyle/>
          <a:p>
            <a:pPr eaLnBrk="1" hangingPunct="1">
              <a:spcBef>
                <a:spcPts val="600"/>
              </a:spcBef>
            </a:pPr>
            <a:r>
              <a:rPr lang="en-GB" altLang="en-US" sz="3200" b="1" u="sng" dirty="0" smtClean="0"/>
              <a:t>Example: Small lots of cucumber</a:t>
            </a:r>
          </a:p>
        </p:txBody>
      </p:sp>
      <p:sp>
        <p:nvSpPr>
          <p:cNvPr id="8194" name="Rectangle 3"/>
          <p:cNvSpPr>
            <a:spLocks noGrp="1" noChangeArrowheads="1"/>
          </p:cNvSpPr>
          <p:nvPr>
            <p:ph idx="1"/>
          </p:nvPr>
        </p:nvSpPr>
        <p:spPr>
          <a:xfrm>
            <a:off x="457200" y="1143000"/>
            <a:ext cx="8229600" cy="4983163"/>
          </a:xfrm>
        </p:spPr>
        <p:txBody>
          <a:bodyPr>
            <a:normAutofit/>
          </a:bodyPr>
          <a:lstStyle/>
          <a:p>
            <a:pPr marL="0" indent="0" eaLnBrk="1" hangingPunct="1">
              <a:spcBef>
                <a:spcPts val="800"/>
              </a:spcBef>
              <a:defRPr/>
            </a:pPr>
            <a:r>
              <a:rPr lang="en-GB" altLang="en-US" sz="2000" dirty="0" smtClean="0">
                <a:latin typeface="+mj-lt"/>
                <a:cs typeface="Tahoma" pitchFamily="34" charset="0"/>
              </a:rPr>
              <a:t>Assumptions</a:t>
            </a:r>
          </a:p>
          <a:p>
            <a:pPr marL="447675" lvl="1" indent="-361950" eaLnBrk="1" hangingPunct="1">
              <a:spcBef>
                <a:spcPts val="500"/>
              </a:spcBef>
              <a:buFont typeface="Wingdings" pitchFamily="2" charset="2"/>
              <a:buChar char="§"/>
              <a:defRPr/>
            </a:pPr>
            <a:r>
              <a:rPr lang="en-GB" altLang="en-US" sz="1600" dirty="0">
                <a:latin typeface="+mj-lt"/>
                <a:cs typeface="Tahoma" pitchFamily="34" charset="0"/>
              </a:rPr>
              <a:t>Infection unit for CGMMV in cucumber: a </a:t>
            </a:r>
            <a:r>
              <a:rPr lang="en-GB" altLang="en-US" sz="1600" u="sng" dirty="0" smtClean="0">
                <a:latin typeface="+mj-lt"/>
                <a:cs typeface="Tahoma" pitchFamily="34" charset="0"/>
              </a:rPr>
              <a:t>plant</a:t>
            </a:r>
            <a:r>
              <a:rPr lang="en-GB" altLang="en-US" sz="1600" dirty="0" smtClean="0">
                <a:latin typeface="+mj-lt"/>
                <a:cs typeface="Tahoma" pitchFamily="34" charset="0"/>
              </a:rPr>
              <a:t> </a:t>
            </a:r>
            <a:endParaRPr lang="en-GB" altLang="en-US" sz="1600" dirty="0">
              <a:latin typeface="+mj-lt"/>
              <a:cs typeface="Tahoma" pitchFamily="34" charset="0"/>
            </a:endParaRPr>
          </a:p>
          <a:p>
            <a:pPr marL="628650" lvl="1" indent="-361950" eaLnBrk="1" hangingPunct="1">
              <a:spcBef>
                <a:spcPts val="500"/>
              </a:spcBef>
              <a:buFont typeface="Courier New" pitchFamily="49" charset="0"/>
              <a:buChar char="o"/>
              <a:defRPr/>
            </a:pPr>
            <a:r>
              <a:rPr lang="en-GB" altLang="en-US" sz="1600" dirty="0" smtClean="0">
                <a:latin typeface="+mj-lt"/>
                <a:cs typeface="Tahoma" pitchFamily="34" charset="0"/>
              </a:rPr>
              <a:t>A plant produces a minimum of 4 fruits, there are 25 seeds per fruit and all seed in an infected fruit are infected </a:t>
            </a:r>
          </a:p>
          <a:p>
            <a:pPr marL="628650" lvl="1" indent="-361950" eaLnBrk="1" hangingPunct="1">
              <a:spcBef>
                <a:spcPts val="500"/>
              </a:spcBef>
              <a:buFont typeface="Courier New" pitchFamily="49" charset="0"/>
              <a:buChar char="o"/>
              <a:defRPr/>
            </a:pPr>
            <a:r>
              <a:rPr lang="en-GB" altLang="en-US" sz="1600" dirty="0" smtClean="0">
                <a:latin typeface="+mj-lt"/>
                <a:cs typeface="Tahoma" pitchFamily="34" charset="0"/>
              </a:rPr>
              <a:t>A plant produces 2 </a:t>
            </a:r>
            <a:r>
              <a:rPr lang="en-GB" altLang="en-US" sz="1600" dirty="0">
                <a:latin typeface="+mj-lt"/>
                <a:cs typeface="Tahoma" pitchFamily="34" charset="0"/>
              </a:rPr>
              <a:t>infected and 2 </a:t>
            </a:r>
            <a:r>
              <a:rPr lang="en-GB" altLang="en-US" sz="1600" dirty="0" smtClean="0">
                <a:latin typeface="+mj-lt"/>
                <a:cs typeface="Tahoma" pitchFamily="34" charset="0"/>
              </a:rPr>
              <a:t>healthy</a:t>
            </a:r>
            <a:r>
              <a:rPr lang="en-GB" altLang="en-US" sz="1600" dirty="0">
                <a:latin typeface="+mj-lt"/>
                <a:cs typeface="Tahoma" pitchFamily="34" charset="0"/>
              </a:rPr>
              <a:t> </a:t>
            </a:r>
            <a:r>
              <a:rPr lang="en-GB" altLang="en-US" sz="1600" dirty="0" smtClean="0">
                <a:latin typeface="+mj-lt"/>
                <a:cs typeface="Tahoma" pitchFamily="34" charset="0"/>
              </a:rPr>
              <a:t>fruits (so as to account for delayed infections or uninfected seeds). </a:t>
            </a:r>
            <a:endParaRPr lang="en-GB" altLang="en-US" sz="2400" dirty="0" smtClean="0">
              <a:latin typeface="+mj-lt"/>
              <a:cs typeface="Tahoma" pitchFamily="34" charset="0"/>
            </a:endParaRPr>
          </a:p>
          <a:p>
            <a:pPr marL="361950" indent="-361950" eaLnBrk="1" hangingPunct="1">
              <a:spcBef>
                <a:spcPts val="600"/>
              </a:spcBef>
              <a:defRPr/>
            </a:pPr>
            <a:r>
              <a:rPr lang="en-GB" altLang="en-US" sz="2400" dirty="0" smtClean="0">
                <a:latin typeface="+mj-lt"/>
                <a:cs typeface="Tahoma" pitchFamily="34" charset="0"/>
              </a:rPr>
              <a:t>Additional Notes</a:t>
            </a:r>
          </a:p>
          <a:p>
            <a:pPr marL="447675" lvl="1" indent="-361950" eaLnBrk="1" hangingPunct="1">
              <a:spcBef>
                <a:spcPts val="500"/>
              </a:spcBef>
              <a:buFont typeface="Wingdings" pitchFamily="2" charset="2"/>
              <a:buChar char="§"/>
              <a:defRPr/>
            </a:pPr>
            <a:r>
              <a:rPr lang="en-GB" altLang="en-US" sz="1600" dirty="0">
                <a:latin typeface="+mj-lt"/>
                <a:cs typeface="Tahoma" pitchFamily="34" charset="0"/>
              </a:rPr>
              <a:t>The calculation of sample size doesn’t take into account the spread of the disease between plants resulting in more infected plants and seeds. However, more disease is easier to detect and with greater reliability</a:t>
            </a:r>
          </a:p>
          <a:p>
            <a:pPr marL="447675" lvl="1" indent="-361950" eaLnBrk="1" hangingPunct="1">
              <a:spcBef>
                <a:spcPts val="500"/>
              </a:spcBef>
              <a:buFont typeface="Wingdings" pitchFamily="2" charset="2"/>
              <a:buChar char="§"/>
              <a:defRPr/>
            </a:pPr>
            <a:r>
              <a:rPr lang="en-GB" altLang="en-US" sz="1600" dirty="0" smtClean="0">
                <a:latin typeface="+mj-lt"/>
                <a:cs typeface="Tahoma" pitchFamily="34" charset="0"/>
              </a:rPr>
              <a:t>The </a:t>
            </a:r>
            <a:r>
              <a:rPr lang="en-GB" altLang="en-US" sz="1600" dirty="0">
                <a:latin typeface="+mj-lt"/>
                <a:cs typeface="Tahoma" pitchFamily="34" charset="0"/>
              </a:rPr>
              <a:t>model requires the number of </a:t>
            </a:r>
            <a:r>
              <a:rPr lang="en-GB" altLang="en-US" sz="1600" dirty="0" smtClean="0">
                <a:latin typeface="+mj-lt"/>
                <a:cs typeface="Tahoma" pitchFamily="34" charset="0"/>
              </a:rPr>
              <a:t> female plants </a:t>
            </a:r>
            <a:r>
              <a:rPr lang="en-GB" altLang="en-US" sz="1600" dirty="0">
                <a:latin typeface="+mj-lt"/>
                <a:cs typeface="Tahoma" pitchFamily="34" charset="0"/>
              </a:rPr>
              <a:t>in a unit of </a:t>
            </a:r>
            <a:r>
              <a:rPr lang="en-GB" altLang="en-US" sz="1600" dirty="0" smtClean="0">
                <a:latin typeface="+mj-lt"/>
                <a:cs typeface="Tahoma" pitchFamily="34" charset="0"/>
              </a:rPr>
              <a:t>production </a:t>
            </a:r>
            <a:endParaRPr lang="en-GB" altLang="en-US" sz="1600" dirty="0">
              <a:latin typeface="+mj-lt"/>
              <a:cs typeface="Tahoma" pitchFamily="34" charset="0"/>
            </a:endParaRPr>
          </a:p>
          <a:p>
            <a:pPr marL="447675" lvl="1" indent="-361950" eaLnBrk="1" hangingPunct="1">
              <a:spcBef>
                <a:spcPts val="500"/>
              </a:spcBef>
              <a:buFont typeface="Wingdings" pitchFamily="2" charset="2"/>
              <a:buChar char="§"/>
              <a:tabLst>
                <a:tab pos="120650" algn="l"/>
              </a:tabLst>
              <a:defRPr/>
            </a:pPr>
            <a:r>
              <a:rPr lang="en-GB" altLang="en-US" sz="1600" dirty="0">
                <a:latin typeface="+mj-lt"/>
                <a:cs typeface="Tahoma" pitchFamily="34" charset="0"/>
              </a:rPr>
              <a:t>The epidemiological threshold underlying ISTA’s ELISA test for the detection of CGMMV in cucurbit seed </a:t>
            </a:r>
            <a:r>
              <a:rPr lang="en-GB" altLang="en-US" sz="1600" dirty="0" smtClean="0">
                <a:latin typeface="+mj-lt"/>
                <a:cs typeface="Tahoma" pitchFamily="34" charset="0"/>
              </a:rPr>
              <a:t>provides </a:t>
            </a:r>
            <a:r>
              <a:rPr lang="en-GB" altLang="en-US" sz="1600" dirty="0">
                <a:latin typeface="+mj-lt"/>
                <a:cs typeface="Tahoma" pitchFamily="34" charset="0"/>
              </a:rPr>
              <a:t>the upper limit of the sample </a:t>
            </a:r>
            <a:r>
              <a:rPr lang="en-GB" altLang="en-US" sz="1600" dirty="0" smtClean="0">
                <a:latin typeface="+mj-lt"/>
                <a:cs typeface="Tahoma" pitchFamily="34" charset="0"/>
              </a:rPr>
              <a:t>size which is </a:t>
            </a:r>
            <a:r>
              <a:rPr lang="en-GB" altLang="en-US" sz="1600" dirty="0">
                <a:latin typeface="+mj-lt"/>
                <a:cs typeface="Tahoma" pitchFamily="34" charset="0"/>
              </a:rPr>
              <a:t>2000 </a:t>
            </a:r>
            <a:r>
              <a:rPr lang="en-GB" altLang="en-US" sz="1600" dirty="0" smtClean="0">
                <a:latin typeface="+mj-lt"/>
                <a:cs typeface="Tahoma" pitchFamily="34" charset="0"/>
              </a:rPr>
              <a:t>seeds</a:t>
            </a:r>
            <a:endParaRPr lang="en-GB" altLang="en-US" sz="1600" dirty="0">
              <a:latin typeface="+mj-lt"/>
              <a:cs typeface="Tahoma" pitchFamily="34" charset="0"/>
            </a:endParaRPr>
          </a:p>
          <a:p>
            <a:pPr marL="447675" lvl="1" indent="-361950" eaLnBrk="1" hangingPunct="1">
              <a:spcBef>
                <a:spcPts val="500"/>
              </a:spcBef>
              <a:buFont typeface="Wingdings" pitchFamily="2" charset="2"/>
              <a:buChar char="§"/>
              <a:defRPr/>
            </a:pPr>
            <a:r>
              <a:rPr lang="en-GB" altLang="en-US" sz="1600" dirty="0">
                <a:latin typeface="+mj-lt"/>
                <a:cs typeface="Tahoma" pitchFamily="34" charset="0"/>
              </a:rPr>
              <a:t>The </a:t>
            </a:r>
            <a:r>
              <a:rPr lang="en-GB" altLang="en-US" sz="1600" dirty="0" smtClean="0">
                <a:latin typeface="+mj-lt"/>
                <a:cs typeface="Tahoma" pitchFamily="34" charset="0"/>
              </a:rPr>
              <a:t>technical threshold </a:t>
            </a:r>
            <a:r>
              <a:rPr lang="en-GB" altLang="en-US" sz="1600" dirty="0">
                <a:latin typeface="+mj-lt"/>
                <a:cs typeface="Tahoma" pitchFamily="34" charset="0"/>
              </a:rPr>
              <a:t>for detection in ISTA’s ELISA test has been determined at 1 infected seed in 100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Example: </a:t>
            </a:r>
            <a:r>
              <a:rPr lang="en-US" sz="3100" dirty="0" smtClean="0"/>
              <a:t>1 infected cucumber plant; </a:t>
            </a:r>
            <a:br>
              <a:rPr lang="en-US" sz="3100" dirty="0" smtClean="0"/>
            </a:br>
            <a:r>
              <a:rPr lang="en-US" sz="3100" dirty="0" smtClean="0"/>
              <a:t>½ of fruits are infected; total lot is 100 seeds</a:t>
            </a:r>
            <a:endParaRPr lang="en-US" sz="3100" dirty="0"/>
          </a:p>
        </p:txBody>
      </p:sp>
      <p:graphicFrame>
        <p:nvGraphicFramePr>
          <p:cNvPr id="4" name="Table 3"/>
          <p:cNvGraphicFramePr>
            <a:graphicFrameLocks noGrp="1"/>
          </p:cNvGraphicFramePr>
          <p:nvPr/>
        </p:nvGraphicFramePr>
        <p:xfrm>
          <a:off x="914401" y="1295404"/>
          <a:ext cx="8305799" cy="4702965"/>
        </p:xfrm>
        <a:graphic>
          <a:graphicData uri="http://schemas.openxmlformats.org/drawingml/2006/table">
            <a:tbl>
              <a:tblPr/>
              <a:tblGrid>
                <a:gridCol w="536398"/>
                <a:gridCol w="2704344"/>
                <a:gridCol w="997366"/>
                <a:gridCol w="2268521"/>
                <a:gridCol w="592273"/>
                <a:gridCol w="670499"/>
                <a:gridCol w="536398"/>
              </a:tblGrid>
              <a:tr h="148071">
                <a:tc>
                  <a:txBody>
                    <a:bodyPr/>
                    <a:lstStyle/>
                    <a:p>
                      <a:pPr algn="l" fontAlgn="t"/>
                      <a:endParaRPr lang="en-US" sz="1050" b="0" i="0" u="none" strike="noStrike" dirty="0">
                        <a:solidFill>
                          <a:srgbClr val="000000"/>
                        </a:solidFill>
                        <a:latin typeface="ARIAL"/>
                      </a:endParaRPr>
                    </a:p>
                  </a:txBody>
                  <a:tcPr marL="6153" marR="6153" marT="6153" marB="0">
                    <a:lnL>
                      <a:noFill/>
                    </a:lnL>
                    <a:lnR>
                      <a:noFill/>
                    </a:lnR>
                    <a:lnT>
                      <a:noFill/>
                    </a:lnT>
                    <a:lnB>
                      <a:noFill/>
                    </a:lnB>
                  </a:tcPr>
                </a:tc>
                <a:tc>
                  <a:txBody>
                    <a:bodyPr/>
                    <a:lstStyle/>
                    <a:p>
                      <a:pPr algn="l" fontAlgn="t"/>
                      <a:endParaRPr lang="en-US" sz="1050" b="0" i="0" u="none" strike="noStrike" dirty="0">
                        <a:solidFill>
                          <a:srgbClr val="000000"/>
                        </a:solidFill>
                        <a:latin typeface="Calibri"/>
                      </a:endParaRPr>
                    </a:p>
                  </a:txBody>
                  <a:tcPr marL="6153" marR="6153" marT="615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1050" b="0" i="0" u="none" strike="noStrike">
                        <a:solidFill>
                          <a:srgbClr val="000000"/>
                        </a:solidFill>
                        <a:latin typeface="Calibri"/>
                      </a:endParaRPr>
                    </a:p>
                  </a:txBody>
                  <a:tcPr marL="6153" marR="6153" marT="615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1050" b="0" i="0" u="none" strike="noStrike">
                        <a:solidFill>
                          <a:srgbClr val="000000"/>
                        </a:solidFill>
                        <a:latin typeface="Calibri"/>
                      </a:endParaRPr>
                    </a:p>
                  </a:txBody>
                  <a:tcPr marL="6153" marR="6153" marT="615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1050" b="0" i="0" u="none" strike="noStrike">
                        <a:solidFill>
                          <a:srgbClr val="000000"/>
                        </a:solidFill>
                        <a:latin typeface="Calibri"/>
                      </a:endParaRPr>
                    </a:p>
                  </a:txBody>
                  <a:tcPr marL="6153" marR="6153" marT="615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1050" b="0" i="0" u="none" strike="noStrike">
                        <a:solidFill>
                          <a:srgbClr val="000000"/>
                        </a:solidFill>
                        <a:latin typeface="Calibri"/>
                      </a:endParaRPr>
                    </a:p>
                  </a:txBody>
                  <a:tcPr marL="6153" marR="6153" marT="615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80974">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 </a:t>
                      </a:r>
                    </a:p>
                  </a:txBody>
                  <a:tcPr marL="6153" marR="6153" marT="6153"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1" i="0" u="none" strike="noStrike">
                          <a:solidFill>
                            <a:srgbClr val="000000"/>
                          </a:solidFill>
                          <a:latin typeface="Calibri"/>
                        </a:rPr>
                        <a:t>Healthy plants</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en-US" sz="1200" b="1" i="0" u="none" strike="noStrike">
                          <a:solidFill>
                            <a:srgbClr val="000000"/>
                          </a:solidFill>
                          <a:latin typeface="Calibri"/>
                        </a:rPr>
                        <a:t>Healthy seeds from infected plant</a:t>
                      </a:r>
                    </a:p>
                  </a:txBody>
                  <a:tcPr marL="6153" marR="6153" marT="6153"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n-US" sz="1200" b="1" i="0" u="none" strike="noStrike">
                          <a:solidFill>
                            <a:srgbClr val="000000"/>
                          </a:solidFill>
                          <a:latin typeface="Calibri"/>
                        </a:rPr>
                        <a:t>Infected</a:t>
                      </a:r>
                    </a:p>
                  </a:txBody>
                  <a:tcPr marL="6153" marR="6153" marT="6153"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en-US" sz="1200" b="1" i="0" u="none" strike="noStrike">
                          <a:solidFill>
                            <a:srgbClr val="000000"/>
                          </a:solidFill>
                          <a:latin typeface="Calibri"/>
                        </a:rPr>
                        <a:t>Total</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nr of plants</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US" sz="1200" b="0" i="0" u="none" strike="noStrike">
                          <a:solidFill>
                            <a:srgbClr val="000000"/>
                          </a:solidFill>
                          <a:latin typeface="Calibri"/>
                        </a:rPr>
                        <a:t>1</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t"/>
                      <a:r>
                        <a:rPr lang="en-US" sz="1200" b="0" i="0" u="none" strike="noStrike">
                          <a:solidFill>
                            <a:srgbClr val="000000"/>
                          </a:solidFill>
                          <a:latin typeface="Calibri"/>
                        </a:rPr>
                        <a:t>1</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nr of seeds / fruit</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25</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t"/>
                      <a:r>
                        <a:rPr lang="en-US" sz="1200" b="0" i="0" u="none" strike="noStrike">
                          <a:solidFill>
                            <a:srgbClr val="000000"/>
                          </a:solidFill>
                          <a:latin typeface="Calibri"/>
                        </a:rPr>
                        <a:t>25</a:t>
                      </a:r>
                    </a:p>
                  </a:txBody>
                  <a:tcPr marL="6153" marR="6153" marT="6153" marB="0">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ctr" fontAlgn="t"/>
                      <a:r>
                        <a:rPr lang="en-US" sz="1200" b="0" i="0" u="none" strike="noStrike">
                          <a:solidFill>
                            <a:srgbClr val="000000"/>
                          </a:solidFill>
                          <a:latin typeface="Calibri"/>
                        </a:rPr>
                        <a:t>25</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nr of fruits / plant</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4</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t"/>
                      <a:r>
                        <a:rPr lang="en-US" sz="1200" b="0" i="0" u="none" strike="noStrike">
                          <a:solidFill>
                            <a:srgbClr val="000000"/>
                          </a:solidFill>
                          <a:latin typeface="Calibri"/>
                        </a:rPr>
                        <a:t>2</a:t>
                      </a:r>
                    </a:p>
                  </a:txBody>
                  <a:tcPr marL="6153" marR="6153" marT="6153" marB="0">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ctr" fontAlgn="t"/>
                      <a:r>
                        <a:rPr lang="en-US" sz="1200" b="0" i="0" u="none" strike="noStrike">
                          <a:solidFill>
                            <a:srgbClr val="000000"/>
                          </a:solidFill>
                          <a:latin typeface="Calibri"/>
                        </a:rPr>
                        <a:t>2</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nr of seeds / plant</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100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50</a:t>
                      </a:r>
                    </a:p>
                  </a:txBody>
                  <a:tcPr marL="6153" marR="6153" marT="6153" marB="0">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t"/>
                      <a:r>
                        <a:rPr lang="en-US" sz="1200" b="0" i="0" u="none" strike="noStrike">
                          <a:solidFill>
                            <a:srgbClr val="000000"/>
                          </a:solidFill>
                          <a:latin typeface="Calibri"/>
                        </a:rPr>
                        <a:t>50</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TSW</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35.0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t"/>
                      <a:r>
                        <a:rPr lang="en-US" sz="1200" b="0" i="0" u="none" strike="noStrike">
                          <a:solidFill>
                            <a:srgbClr val="000000"/>
                          </a:solidFill>
                          <a:latin typeface="Calibri"/>
                        </a:rPr>
                        <a:t>35.0</a:t>
                      </a:r>
                    </a:p>
                  </a:txBody>
                  <a:tcPr marL="6153" marR="6153" marT="6153" marB="0">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ctr" fontAlgn="t"/>
                      <a:r>
                        <a:rPr lang="en-US" sz="1200" b="0" i="0" u="none" strike="noStrike">
                          <a:solidFill>
                            <a:srgbClr val="000000"/>
                          </a:solidFill>
                          <a:latin typeface="Calibri"/>
                        </a:rPr>
                        <a:t>35.0</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seed weight per plant</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3.5</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1.8</a:t>
                      </a:r>
                    </a:p>
                  </a:txBody>
                  <a:tcPr marL="6153" marR="6153" marT="6153" marB="0">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t"/>
                      <a:r>
                        <a:rPr lang="en-US" sz="1200" b="0" i="0" u="none" strike="noStrike">
                          <a:solidFill>
                            <a:srgbClr val="000000"/>
                          </a:solidFill>
                          <a:latin typeface="Calibri"/>
                        </a:rPr>
                        <a:t>1.8</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lot weight (g)</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0.0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1.8</a:t>
                      </a:r>
                    </a:p>
                  </a:txBody>
                  <a:tcPr marL="6153" marR="6153" marT="6153" marB="0">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t"/>
                      <a:r>
                        <a:rPr lang="en-US" sz="1200" b="0" i="0" u="none" strike="noStrike">
                          <a:solidFill>
                            <a:srgbClr val="000000"/>
                          </a:solidFill>
                          <a:latin typeface="Calibri"/>
                        </a:rPr>
                        <a:t>1.8</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4</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lot weight (kg)</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0.0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0.0</a:t>
                      </a:r>
                    </a:p>
                  </a:txBody>
                  <a:tcPr marL="6153" marR="6153" marT="6153" marB="0">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t"/>
                      <a:r>
                        <a:rPr lang="en-US" sz="1200" b="0" i="0" u="none" strike="noStrike">
                          <a:solidFill>
                            <a:srgbClr val="000000"/>
                          </a:solidFill>
                          <a:latin typeface="Calibri"/>
                        </a:rPr>
                        <a:t>0.0</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0.00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0974">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nr of seeds produced</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200" b="0" i="0" u="none" strike="noStrike">
                          <a:solidFill>
                            <a:srgbClr val="000000"/>
                          </a:solidFill>
                          <a:latin typeface="Calibri"/>
                        </a:rPr>
                        <a:t>50</a:t>
                      </a:r>
                    </a:p>
                  </a:txBody>
                  <a:tcPr marL="6153" marR="6153" marT="6153"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200" b="0" i="0" u="none" strike="noStrike">
                          <a:solidFill>
                            <a:srgbClr val="000000"/>
                          </a:solidFill>
                          <a:latin typeface="Calibri"/>
                        </a:rPr>
                        <a:t>50</a:t>
                      </a:r>
                    </a:p>
                  </a:txBody>
                  <a:tcPr marL="6153" marR="6153" marT="6153"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200" b="0" i="0" u="none" strike="noStrike">
                          <a:solidFill>
                            <a:srgbClr val="000000"/>
                          </a:solidFill>
                          <a:latin typeface="Calibri"/>
                        </a:rPr>
                        <a:t>100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0974">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0974">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infection rate</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0.5000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 </a:t>
                      </a:r>
                    </a:p>
                  </a:txBody>
                  <a:tcPr marL="6153" marR="6153" marT="615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0974">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l" fontAlgn="t"/>
                      <a:r>
                        <a:rPr lang="en-US" sz="1200" b="1" i="0" u="none" strike="noStrike">
                          <a:solidFill>
                            <a:srgbClr val="0000FF"/>
                          </a:solidFill>
                          <a:latin typeface="Calibri"/>
                        </a:rPr>
                        <a:t>Minimum infection unit model</a:t>
                      </a:r>
                    </a:p>
                  </a:txBody>
                  <a:tcPr marL="6153" marR="6153" marT="6153" marB="0">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t"/>
                      <a:endParaRPr lang="en-US" sz="1200" b="0" i="0" u="none" strike="noStrike">
                        <a:solidFill>
                          <a:srgbClr val="000000"/>
                        </a:solidFill>
                        <a:latin typeface="Calibri"/>
                      </a:endParaRP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When probabillity is 95% (= B=1-P = 1-0.95)</a:t>
                      </a:r>
                    </a:p>
                  </a:txBody>
                  <a:tcPr marL="6153" marR="6153" marT="6153" marB="0">
                    <a:lnL w="12700" cap="flat" cmpd="sng" algn="ctr">
                      <a:solidFill>
                        <a:srgbClr val="0000FF"/>
                      </a:solidFill>
                      <a:prstDash val="solid"/>
                      <a:round/>
                      <a:headEnd type="none" w="med" len="med"/>
                      <a:tailEnd type="none" w="med" len="med"/>
                    </a:lnL>
                    <a:lnR>
                      <a:noFill/>
                    </a:lnR>
                    <a:lnT w="6350" cap="flat" cmpd="sng" algn="ctr">
                      <a:solidFill>
                        <a:srgbClr val="0000FF"/>
                      </a:solidFill>
                      <a:prstDash val="solid"/>
                      <a:round/>
                      <a:headEnd type="none" w="med" len="med"/>
                      <a:tailEnd type="none" w="med" len="med"/>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w="6350" cap="flat" cmpd="sng" algn="ctr">
                      <a:solidFill>
                        <a:srgbClr val="0000FF"/>
                      </a:solidFill>
                      <a:prstDash val="solid"/>
                      <a:round/>
                      <a:headEnd type="none" w="med" len="med"/>
                      <a:tailEnd type="none" w="med" len="med"/>
                    </a:lnT>
                    <a:lnB>
                      <a:noFill/>
                    </a:lnB>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a:noFill/>
                    </a:lnB>
                  </a:tcPr>
                </a:tc>
                <a:tc>
                  <a:txBody>
                    <a:bodyPr/>
                    <a:lstStyle/>
                    <a:p>
                      <a:pPr algn="ctr" fontAlgn="t"/>
                      <a:endParaRPr lang="en-US" sz="1200" b="0" i="0" u="none" strike="noStrike">
                        <a:solidFill>
                          <a:srgbClr val="000000"/>
                        </a:solidFill>
                        <a:latin typeface="Calibri"/>
                      </a:endParaRP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Probabillity of detection (P)</a:t>
                      </a: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r>
                        <a:rPr lang="en-US" sz="1200" b="0" i="0" u="none" strike="noStrike">
                          <a:solidFill>
                            <a:srgbClr val="000000"/>
                          </a:solidFill>
                          <a:latin typeface="Calibri"/>
                        </a:rPr>
                        <a:t>0.95</a:t>
                      </a:r>
                    </a:p>
                  </a:txBody>
                  <a:tcPr marL="6153" marR="6153" marT="6153" marB="0">
                    <a:lnL>
                      <a:noFill/>
                    </a:lnL>
                    <a:lnR>
                      <a:noFill/>
                    </a:lnR>
                    <a:lnT>
                      <a:noFill/>
                    </a:lnT>
                    <a:lnB>
                      <a:noFill/>
                    </a:lnB>
                    <a:solidFill>
                      <a:srgbClr val="C0C0C0"/>
                    </a:solidFill>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l" fontAlgn="t"/>
                      <a:r>
                        <a:rPr lang="pt-BR" sz="1200" b="0" i="0" u="none" strike="noStrike">
                          <a:solidFill>
                            <a:srgbClr val="000000"/>
                          </a:solidFill>
                          <a:latin typeface="Calibri"/>
                        </a:rPr>
                        <a:t>n = Log B/ log (1-r)</a:t>
                      </a: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r>
                        <a:rPr lang="en-US" sz="1200" b="1" i="0" u="none" strike="noStrike">
                          <a:solidFill>
                            <a:srgbClr val="0000FF"/>
                          </a:solidFill>
                          <a:latin typeface="Calibri"/>
                        </a:rPr>
                        <a:t>4</a:t>
                      </a:r>
                    </a:p>
                  </a:txBody>
                  <a:tcPr marL="6153" marR="6153" marT="6153" marB="0">
                    <a:lnL>
                      <a:noFill/>
                    </a:lnL>
                    <a:lnR>
                      <a:noFill/>
                    </a:lnR>
                    <a:lnT>
                      <a:noFill/>
                    </a:lnT>
                    <a:lnB>
                      <a:noFill/>
                    </a:lnB>
                    <a:solidFill>
                      <a:srgbClr val="FFFF99"/>
                    </a:solidFill>
                  </a:tcPr>
                </a:tc>
                <a:tc>
                  <a:txBody>
                    <a:bodyPr/>
                    <a:lstStyle/>
                    <a:p>
                      <a:pPr algn="l" fontAlgn="t"/>
                      <a:r>
                        <a:rPr lang="en-US" sz="1200" b="1" i="0" u="none" strike="noStrike">
                          <a:solidFill>
                            <a:srgbClr val="0000FF"/>
                          </a:solidFill>
                          <a:latin typeface="Calibri"/>
                        </a:rPr>
                        <a:t>seeds to be tested</a:t>
                      </a: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 seeds tested per plant</a:t>
                      </a: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r>
                        <a:rPr lang="en-US" sz="1200" b="0" i="0" u="none" strike="noStrike">
                          <a:solidFill>
                            <a:srgbClr val="000000"/>
                          </a:solidFill>
                          <a:latin typeface="Calibri"/>
                        </a:rPr>
                        <a:t>4.3</a:t>
                      </a:r>
                    </a:p>
                  </a:txBody>
                  <a:tcPr marL="6153" marR="6153" marT="6153" marB="0">
                    <a:lnL>
                      <a:noFill/>
                    </a:lnL>
                    <a:lnR>
                      <a:noFill/>
                    </a:lnR>
                    <a:lnT>
                      <a:noFill/>
                    </a:lnT>
                    <a:lnB>
                      <a:noFill/>
                    </a:lnB>
                    <a:solidFill>
                      <a:srgbClr val="FFFF99"/>
                    </a:solidFill>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80974">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Percentage of seed lot</a:t>
                      </a:r>
                    </a:p>
                  </a:txBody>
                  <a:tcPr marL="6153" marR="6153" marT="6153" marB="0">
                    <a:lnL w="12700" cap="flat" cmpd="sng" algn="ctr">
                      <a:solidFill>
                        <a:srgbClr val="0000FF"/>
                      </a:solidFill>
                      <a:prstDash val="solid"/>
                      <a:round/>
                      <a:headEnd type="none" w="med" len="med"/>
                      <a:tailEnd type="none" w="med" len="med"/>
                    </a:lnL>
                    <a:lnR>
                      <a:noFill/>
                    </a:lnR>
                    <a:lnT>
                      <a:noFill/>
                    </a:lnT>
                    <a:lnB w="12700" cap="flat" cmpd="sng" algn="ctr">
                      <a:solidFill>
                        <a:srgbClr val="0000FF"/>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4.322%</a:t>
                      </a:r>
                    </a:p>
                  </a:txBody>
                  <a:tcPr marL="6153" marR="6153" marT="6153" marB="0">
                    <a:lnL>
                      <a:noFill/>
                    </a:lnL>
                    <a:lnR>
                      <a:noFill/>
                    </a:lnR>
                    <a:lnT>
                      <a:noFill/>
                    </a:lnT>
                    <a:lnB w="12700" cap="flat" cmpd="sng" algn="ctr">
                      <a:solidFill>
                        <a:srgbClr val="0000FF"/>
                      </a:solidFill>
                      <a:prstDash val="solid"/>
                      <a:round/>
                      <a:headEnd type="none" w="med" len="med"/>
                      <a:tailEnd type="none" w="med" len="med"/>
                    </a:lnB>
                    <a:solidFill>
                      <a:srgbClr val="FFFF99"/>
                    </a:solidFill>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c>
                  <a:txBody>
                    <a:bodyPr/>
                    <a:lstStyle/>
                    <a:p>
                      <a:pPr algn="ctr" fontAlgn="t"/>
                      <a:endParaRPr lang="en-US" sz="1200" b="0" i="0" u="none" strike="noStrike">
                        <a:solidFill>
                          <a:srgbClr val="000000"/>
                        </a:solidFill>
                        <a:latin typeface="Calibri"/>
                      </a:endParaRP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72749">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FF"/>
                      </a:solidFill>
                      <a:prstDash val="solid"/>
                      <a:round/>
                      <a:headEnd type="none" w="med" len="med"/>
                      <a:tailEnd type="none" w="med" len="med"/>
                    </a:lnT>
                    <a:lnB>
                      <a:noFill/>
                    </a:lnB>
                  </a:tcPr>
                </a:tc>
                <a:tc>
                  <a:txBody>
                    <a:bodyPr/>
                    <a:lstStyle/>
                    <a:p>
                      <a:pPr algn="ctr"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FF"/>
                      </a:solidFill>
                      <a:prstDash val="solid"/>
                      <a:round/>
                      <a:headEnd type="none" w="med" len="med"/>
                      <a:tailEnd type="none" w="med" len="med"/>
                    </a:lnT>
                    <a:lnB>
                      <a:noFill/>
                    </a:lnB>
                  </a:tcPr>
                </a:tc>
                <a:tc>
                  <a:txBody>
                    <a:bodyPr/>
                    <a:lstStyle/>
                    <a:p>
                      <a:pPr algn="ctr" fontAlgn="t"/>
                      <a:endParaRPr lang="en-US" sz="1200" b="0" i="0" u="none" strike="noStrike" dirty="0">
                        <a:solidFill>
                          <a:srgbClr val="000000"/>
                        </a:solidFill>
                        <a:latin typeface="Calibri"/>
                      </a:endParaRPr>
                    </a:p>
                  </a:txBody>
                  <a:tcPr marL="6153" marR="6153" marT="6153" marB="0">
                    <a:lnL>
                      <a:noFill/>
                    </a:lnL>
                    <a:lnR>
                      <a:noFill/>
                    </a:lnR>
                    <a:lnT w="12700" cap="flat" cmpd="sng" algn="ctr">
                      <a:solidFill>
                        <a:srgbClr val="0000FF"/>
                      </a:solidFill>
                      <a:prstDash val="solid"/>
                      <a:round/>
                      <a:headEnd type="none" w="med" len="med"/>
                      <a:tailEnd type="none" w="med" len="med"/>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l" fontAlgn="t"/>
                      <a:endParaRPr lang="en-US" sz="1050" b="0" i="0" u="none" strike="noStrike" dirty="0">
                        <a:solidFill>
                          <a:srgbClr val="000000"/>
                        </a:solidFill>
                        <a:latin typeface="ARIAL"/>
                      </a:endParaRPr>
                    </a:p>
                  </a:txBody>
                  <a:tcPr marL="6153" marR="6153" marT="6153" marB="0">
                    <a:lnL>
                      <a:noFill/>
                    </a:lnL>
                    <a:lnR>
                      <a:noFill/>
                    </a:lnR>
                    <a:lnT>
                      <a:noFill/>
                    </a:lnT>
                    <a:lnB>
                      <a:noFill/>
                    </a:lnB>
                  </a:tcPr>
                </a:tc>
              </a:tr>
            </a:tbl>
          </a:graphicData>
        </a:graphic>
      </p:graphicFrame>
      <p:pic>
        <p:nvPicPr>
          <p:cNvPr id="5" name="Picture 4" descr="ISF_logo_09.jpg"/>
          <p:cNvPicPr>
            <a:picLocks noChangeAspect="1"/>
          </p:cNvPicPr>
          <p:nvPr/>
        </p:nvPicPr>
        <p:blipFill>
          <a:blip r:embed="rId2" cstate="print"/>
          <a:stretch>
            <a:fillRect/>
          </a:stretch>
        </p:blipFill>
        <p:spPr>
          <a:xfrm>
            <a:off x="228600" y="5393436"/>
            <a:ext cx="1143000" cy="964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t>Example: </a:t>
            </a:r>
            <a:r>
              <a:rPr lang="en-US" sz="3100" dirty="0" smtClean="0"/>
              <a:t>10 melons, 1 infected plant, ½ of the fruit are infected; total lot is 4000 seeds</a:t>
            </a:r>
            <a:endParaRPr lang="en-US" dirty="0"/>
          </a:p>
        </p:txBody>
      </p:sp>
      <p:graphicFrame>
        <p:nvGraphicFramePr>
          <p:cNvPr id="5" name="Table 4"/>
          <p:cNvGraphicFramePr>
            <a:graphicFrameLocks noGrp="1"/>
          </p:cNvGraphicFramePr>
          <p:nvPr/>
        </p:nvGraphicFramePr>
        <p:xfrm>
          <a:off x="914402" y="1219200"/>
          <a:ext cx="8381998" cy="4711761"/>
        </p:xfrm>
        <a:graphic>
          <a:graphicData uri="http://schemas.openxmlformats.org/drawingml/2006/table">
            <a:tbl>
              <a:tblPr/>
              <a:tblGrid>
                <a:gridCol w="541319"/>
                <a:gridCol w="2729154"/>
                <a:gridCol w="1006516"/>
                <a:gridCol w="2289333"/>
                <a:gridCol w="597708"/>
                <a:gridCol w="676649"/>
                <a:gridCol w="541319"/>
              </a:tblGrid>
              <a:tr h="155864">
                <a:tc>
                  <a:txBody>
                    <a:bodyPr/>
                    <a:lstStyle/>
                    <a:p>
                      <a:pPr algn="l" fontAlgn="t"/>
                      <a:endParaRPr lang="en-US" sz="1050" b="0" i="0" u="none" strike="noStrike" dirty="0">
                        <a:solidFill>
                          <a:srgbClr val="000000"/>
                        </a:solidFill>
                        <a:latin typeface="ARIAL"/>
                      </a:endParaRPr>
                    </a:p>
                  </a:txBody>
                  <a:tcPr marL="6153" marR="6153" marT="6153" marB="0">
                    <a:lnL>
                      <a:noFill/>
                    </a:lnL>
                    <a:lnR>
                      <a:noFill/>
                    </a:lnR>
                    <a:lnT>
                      <a:noFill/>
                    </a:lnT>
                    <a:lnB>
                      <a:noFill/>
                    </a:lnB>
                  </a:tcPr>
                </a:tc>
                <a:tc>
                  <a:txBody>
                    <a:bodyPr/>
                    <a:lstStyle/>
                    <a:p>
                      <a:pPr algn="l" fontAlgn="t"/>
                      <a:endParaRPr lang="en-US" sz="1050" b="0" i="0" u="none" strike="noStrike">
                        <a:solidFill>
                          <a:srgbClr val="000000"/>
                        </a:solidFill>
                        <a:latin typeface="Calibri"/>
                      </a:endParaRPr>
                    </a:p>
                  </a:txBody>
                  <a:tcPr marL="6153" marR="6153" marT="615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1050" b="0" i="0" u="none" strike="noStrike" dirty="0">
                        <a:solidFill>
                          <a:srgbClr val="000000"/>
                        </a:solidFill>
                        <a:latin typeface="Calibri"/>
                      </a:endParaRPr>
                    </a:p>
                  </a:txBody>
                  <a:tcPr marL="6153" marR="6153" marT="615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1050" b="0" i="0" u="none" strike="noStrike">
                        <a:solidFill>
                          <a:srgbClr val="000000"/>
                        </a:solidFill>
                        <a:latin typeface="Calibri"/>
                      </a:endParaRPr>
                    </a:p>
                  </a:txBody>
                  <a:tcPr marL="6153" marR="6153" marT="615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1050" b="0" i="0" u="none" strike="noStrike">
                        <a:solidFill>
                          <a:srgbClr val="000000"/>
                        </a:solidFill>
                        <a:latin typeface="Calibri"/>
                      </a:endParaRPr>
                    </a:p>
                  </a:txBody>
                  <a:tcPr marL="6153" marR="6153" marT="615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1050" b="0" i="0" u="none" strike="noStrike">
                        <a:solidFill>
                          <a:srgbClr val="000000"/>
                        </a:solidFill>
                        <a:latin typeface="Calibri"/>
                      </a:endParaRPr>
                    </a:p>
                  </a:txBody>
                  <a:tcPr marL="6153" marR="6153" marT="615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9049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latin typeface="Calibri"/>
                        </a:rPr>
                        <a:t> </a:t>
                      </a:r>
                    </a:p>
                  </a:txBody>
                  <a:tcPr marL="6153" marR="6153" marT="6153"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1" i="0" u="none" strike="noStrike">
                          <a:solidFill>
                            <a:srgbClr val="000000"/>
                          </a:solidFill>
                          <a:latin typeface="Calibri"/>
                        </a:rPr>
                        <a:t>Healthy plants</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en-US" sz="1200" b="1" i="0" u="none" strike="noStrike">
                          <a:solidFill>
                            <a:srgbClr val="000000"/>
                          </a:solidFill>
                          <a:latin typeface="Calibri"/>
                        </a:rPr>
                        <a:t>Healthy seeds from infected plant</a:t>
                      </a:r>
                    </a:p>
                  </a:txBody>
                  <a:tcPr marL="6153" marR="6153" marT="6153"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n-US" sz="1200" b="1" i="0" u="none" strike="noStrike">
                          <a:solidFill>
                            <a:srgbClr val="000000"/>
                          </a:solidFill>
                          <a:latin typeface="Calibri"/>
                        </a:rPr>
                        <a:t>Infected</a:t>
                      </a:r>
                    </a:p>
                  </a:txBody>
                  <a:tcPr marL="6153" marR="6153" marT="6153"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en-US" sz="1200" b="1" i="0" u="none" strike="noStrike">
                          <a:solidFill>
                            <a:srgbClr val="000000"/>
                          </a:solidFill>
                          <a:latin typeface="Calibri"/>
                        </a:rPr>
                        <a:t>Total</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nr of plants</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9</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US" sz="1200" b="0" i="0" u="none" strike="noStrike">
                          <a:solidFill>
                            <a:srgbClr val="000000"/>
                          </a:solidFill>
                          <a:latin typeface="Calibri"/>
                        </a:rPr>
                        <a:t>1</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t"/>
                      <a:r>
                        <a:rPr lang="en-US" sz="1200" b="0" i="0" u="none" strike="noStrike">
                          <a:solidFill>
                            <a:srgbClr val="000000"/>
                          </a:solidFill>
                          <a:latin typeface="Calibri"/>
                        </a:rPr>
                        <a:t>10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nr of seeds / fruit</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200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t"/>
                      <a:r>
                        <a:rPr lang="en-US" sz="1200" b="0" i="0" u="none" strike="noStrike">
                          <a:solidFill>
                            <a:srgbClr val="000000"/>
                          </a:solidFill>
                          <a:latin typeface="Calibri"/>
                        </a:rPr>
                        <a:t>200</a:t>
                      </a:r>
                    </a:p>
                  </a:txBody>
                  <a:tcPr marL="6153" marR="6153" marT="6153" marB="0">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ctr" fontAlgn="t"/>
                      <a:r>
                        <a:rPr lang="en-US" sz="1200" b="0" i="0" u="none" strike="noStrike">
                          <a:solidFill>
                            <a:srgbClr val="000000"/>
                          </a:solidFill>
                          <a:latin typeface="Calibri"/>
                        </a:rPr>
                        <a:t>200</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nr of fruits / plant</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2</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t"/>
                      <a:r>
                        <a:rPr lang="en-US" sz="1200" b="0" i="0" u="none" strike="noStrike">
                          <a:solidFill>
                            <a:srgbClr val="000000"/>
                          </a:solidFill>
                          <a:latin typeface="Calibri"/>
                        </a:rPr>
                        <a:t>1</a:t>
                      </a:r>
                    </a:p>
                  </a:txBody>
                  <a:tcPr marL="6153" marR="6153" marT="6153" marB="0">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ctr" fontAlgn="t"/>
                      <a:r>
                        <a:rPr lang="en-US" sz="1200" b="0" i="0" u="none" strike="noStrike">
                          <a:solidFill>
                            <a:srgbClr val="000000"/>
                          </a:solidFill>
                          <a:latin typeface="Calibri"/>
                        </a:rPr>
                        <a:t>1</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nr of seeds / plant</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400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200</a:t>
                      </a:r>
                    </a:p>
                  </a:txBody>
                  <a:tcPr marL="6153" marR="6153" marT="6153" marB="0">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t"/>
                      <a:r>
                        <a:rPr lang="en-US" sz="1200" b="0" i="0" u="none" strike="noStrike">
                          <a:solidFill>
                            <a:srgbClr val="000000"/>
                          </a:solidFill>
                          <a:latin typeface="Calibri"/>
                        </a:rPr>
                        <a:t>200</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TSW</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35.0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t"/>
                      <a:r>
                        <a:rPr lang="en-US" sz="1200" b="0" i="0" u="none" strike="noStrike">
                          <a:solidFill>
                            <a:srgbClr val="000000"/>
                          </a:solidFill>
                          <a:latin typeface="Calibri"/>
                        </a:rPr>
                        <a:t>35.0</a:t>
                      </a:r>
                    </a:p>
                  </a:txBody>
                  <a:tcPr marL="6153" marR="6153" marT="6153" marB="0">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ctr" fontAlgn="t"/>
                      <a:r>
                        <a:rPr lang="en-US" sz="1200" b="0" i="0" u="none" strike="noStrike">
                          <a:solidFill>
                            <a:srgbClr val="000000"/>
                          </a:solidFill>
                          <a:latin typeface="Calibri"/>
                        </a:rPr>
                        <a:t>35.0</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C0C0C0"/>
                    </a:solidFill>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seed weight per plant</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14.0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7.0</a:t>
                      </a:r>
                    </a:p>
                  </a:txBody>
                  <a:tcPr marL="6153" marR="6153" marT="6153" marB="0">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t"/>
                      <a:r>
                        <a:rPr lang="en-US" sz="1200" b="0" i="0" u="none" strike="noStrike">
                          <a:solidFill>
                            <a:srgbClr val="000000"/>
                          </a:solidFill>
                          <a:latin typeface="Calibri"/>
                        </a:rPr>
                        <a:t>7.0</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lot weight (g)</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126.0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7.0</a:t>
                      </a:r>
                    </a:p>
                  </a:txBody>
                  <a:tcPr marL="6153" marR="6153" marT="6153" marB="0">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t"/>
                      <a:r>
                        <a:rPr lang="en-US" sz="1200" b="0" i="0" u="none" strike="noStrike">
                          <a:solidFill>
                            <a:srgbClr val="000000"/>
                          </a:solidFill>
                          <a:latin typeface="Calibri"/>
                        </a:rPr>
                        <a:t>7.0</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140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lot weight (kg)</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0.1</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0.0</a:t>
                      </a:r>
                    </a:p>
                  </a:txBody>
                  <a:tcPr marL="6153" marR="6153" marT="6153" marB="0">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t"/>
                      <a:r>
                        <a:rPr lang="en-US" sz="1200" b="0" i="0" u="none" strike="noStrike">
                          <a:solidFill>
                            <a:srgbClr val="000000"/>
                          </a:solidFill>
                          <a:latin typeface="Calibri"/>
                        </a:rPr>
                        <a:t>0.0</a:t>
                      </a:r>
                    </a:p>
                  </a:txBody>
                  <a:tcPr marL="6153" marR="6153" marT="6153" marB="0">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t"/>
                      <a:r>
                        <a:rPr lang="en-US" sz="1200" b="0" i="0" u="none" strike="noStrike">
                          <a:solidFill>
                            <a:srgbClr val="000000"/>
                          </a:solidFill>
                          <a:latin typeface="Calibri"/>
                        </a:rPr>
                        <a:t>0.14</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9049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nr of seeds produced</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t"/>
                      <a:r>
                        <a:rPr lang="en-US" sz="1200" b="0" i="0" u="none" strike="noStrike">
                          <a:solidFill>
                            <a:srgbClr val="000000"/>
                          </a:solidFill>
                          <a:latin typeface="Calibri"/>
                        </a:rPr>
                        <a:t>3,600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200" b="0" i="0" u="none" strike="noStrike">
                          <a:solidFill>
                            <a:srgbClr val="000000"/>
                          </a:solidFill>
                          <a:latin typeface="Calibri"/>
                        </a:rPr>
                        <a:t>200</a:t>
                      </a:r>
                    </a:p>
                  </a:txBody>
                  <a:tcPr marL="6153" marR="6153" marT="6153"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200" b="0" i="0" u="none" strike="noStrike">
                          <a:solidFill>
                            <a:srgbClr val="000000"/>
                          </a:solidFill>
                          <a:latin typeface="Calibri"/>
                        </a:rPr>
                        <a:t>200</a:t>
                      </a:r>
                    </a:p>
                  </a:txBody>
                  <a:tcPr marL="6153" marR="6153" marT="6153"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200" b="0" i="0" u="none" strike="noStrike">
                          <a:solidFill>
                            <a:srgbClr val="000000"/>
                          </a:solidFill>
                          <a:latin typeface="Calibri"/>
                        </a:rPr>
                        <a:t>4,000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9049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9049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infection rate</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0.0500</a:t>
                      </a:r>
                    </a:p>
                  </a:txBody>
                  <a:tcPr marL="6153" marR="6153" marT="61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t"/>
                      <a:r>
                        <a:rPr lang="en-US" sz="1200" b="0" i="0" u="none" strike="noStrike">
                          <a:solidFill>
                            <a:srgbClr val="000000"/>
                          </a:solidFill>
                          <a:latin typeface="Calibri"/>
                        </a:rPr>
                        <a:t> </a:t>
                      </a:r>
                    </a:p>
                  </a:txBody>
                  <a:tcPr marL="6153" marR="6153" marT="6153"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 </a:t>
                      </a:r>
                    </a:p>
                  </a:txBody>
                  <a:tcPr marL="6153" marR="6153" marT="6153"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t"/>
                      <a:endParaRPr lang="en-US" sz="1050" b="0" i="0" u="none" strike="noStrike">
                        <a:solidFill>
                          <a:srgbClr val="000000"/>
                        </a:solidFill>
                        <a:latin typeface="ARIAL"/>
                      </a:endParaRPr>
                    </a:p>
                  </a:txBody>
                  <a:tcPr marL="6153" marR="6153" marT="6153" marB="0">
                    <a:lnL w="12700" cap="flat" cmpd="sng" algn="ctr">
                      <a:solidFill>
                        <a:srgbClr val="000000"/>
                      </a:solidFill>
                      <a:prstDash val="solid"/>
                      <a:round/>
                      <a:headEnd type="none" w="med" len="med"/>
                      <a:tailEnd type="none" w="med" len="med"/>
                    </a:lnL>
                    <a:lnR>
                      <a:noFill/>
                    </a:lnR>
                    <a:lnT>
                      <a:noFill/>
                    </a:lnT>
                    <a:lnB>
                      <a:noFill/>
                    </a:lnB>
                  </a:tcPr>
                </a:tc>
              </a:tr>
              <a:tr h="190499">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l" fontAlgn="t"/>
                      <a:r>
                        <a:rPr lang="en-US" sz="1200" b="1" i="0" u="none" strike="noStrike">
                          <a:solidFill>
                            <a:srgbClr val="0000FF"/>
                          </a:solidFill>
                          <a:latin typeface="Calibri"/>
                        </a:rPr>
                        <a:t>Minimum infection unit model</a:t>
                      </a:r>
                    </a:p>
                  </a:txBody>
                  <a:tcPr marL="6153" marR="6153" marT="6153" marB="0">
                    <a:lnL w="12700" cap="flat" cmpd="sng" algn="ctr">
                      <a:solidFill>
                        <a:srgbClr val="0000FF"/>
                      </a:solidFill>
                      <a:prstDash val="solid"/>
                      <a:round/>
                      <a:headEnd type="none" w="med" len="med"/>
                      <a:tailEnd type="none" w="med" len="med"/>
                    </a:lnL>
                    <a:lnR>
                      <a:noFill/>
                    </a:lnR>
                    <a:lnT w="1270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t"/>
                      <a:endParaRPr lang="en-US" sz="1200" b="0" i="0" u="none" strike="noStrike">
                        <a:solidFill>
                          <a:srgbClr val="000000"/>
                        </a:solidFill>
                        <a:latin typeface="Calibri"/>
                      </a:endParaRP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When probabillity is 95% (= B=1-P = 1-0.95)</a:t>
                      </a:r>
                    </a:p>
                  </a:txBody>
                  <a:tcPr marL="6153" marR="6153" marT="6153" marB="0">
                    <a:lnL w="12700" cap="flat" cmpd="sng" algn="ctr">
                      <a:solidFill>
                        <a:srgbClr val="0000FF"/>
                      </a:solidFill>
                      <a:prstDash val="solid"/>
                      <a:round/>
                      <a:headEnd type="none" w="med" len="med"/>
                      <a:tailEnd type="none" w="med" len="med"/>
                    </a:lnL>
                    <a:lnR>
                      <a:noFill/>
                    </a:lnR>
                    <a:lnT w="6350" cap="flat" cmpd="sng" algn="ctr">
                      <a:solidFill>
                        <a:srgbClr val="0000FF"/>
                      </a:solidFill>
                      <a:prstDash val="solid"/>
                      <a:round/>
                      <a:headEnd type="none" w="med" len="med"/>
                      <a:tailEnd type="none" w="med" len="med"/>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w="6350" cap="flat" cmpd="sng" algn="ctr">
                      <a:solidFill>
                        <a:srgbClr val="0000FF"/>
                      </a:solidFill>
                      <a:prstDash val="solid"/>
                      <a:round/>
                      <a:headEnd type="none" w="med" len="med"/>
                      <a:tailEnd type="none" w="med" len="med"/>
                    </a:lnT>
                    <a:lnB>
                      <a:noFill/>
                    </a:lnB>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a:noFill/>
                    </a:lnB>
                  </a:tcPr>
                </a:tc>
                <a:tc>
                  <a:txBody>
                    <a:bodyPr/>
                    <a:lstStyle/>
                    <a:p>
                      <a:pPr algn="ctr" fontAlgn="t"/>
                      <a:endParaRPr lang="en-US" sz="1200" b="0" i="0" u="none" strike="noStrike">
                        <a:solidFill>
                          <a:srgbClr val="000000"/>
                        </a:solidFill>
                        <a:latin typeface="Calibri"/>
                      </a:endParaRP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Probabillity of detection (P)</a:t>
                      </a: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r>
                        <a:rPr lang="en-US" sz="1200" b="0" i="0" u="none" strike="noStrike">
                          <a:solidFill>
                            <a:srgbClr val="000000"/>
                          </a:solidFill>
                          <a:latin typeface="Calibri"/>
                        </a:rPr>
                        <a:t>0.95</a:t>
                      </a:r>
                    </a:p>
                  </a:txBody>
                  <a:tcPr marL="6153" marR="6153" marT="6153" marB="0">
                    <a:lnL>
                      <a:noFill/>
                    </a:lnL>
                    <a:lnR>
                      <a:noFill/>
                    </a:lnR>
                    <a:lnT>
                      <a:noFill/>
                    </a:lnT>
                    <a:lnB>
                      <a:noFill/>
                    </a:lnB>
                    <a:solidFill>
                      <a:srgbClr val="C0C0C0"/>
                    </a:solidFill>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l" fontAlgn="t"/>
                      <a:r>
                        <a:rPr lang="pt-BR" sz="1200" b="0" i="0" u="none" strike="noStrike">
                          <a:solidFill>
                            <a:srgbClr val="000000"/>
                          </a:solidFill>
                          <a:latin typeface="Calibri"/>
                        </a:rPr>
                        <a:t>n = Log B/ log (1-r)</a:t>
                      </a: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r>
                        <a:rPr lang="en-US" sz="1200" b="1" i="0" u="none" strike="noStrike">
                          <a:solidFill>
                            <a:srgbClr val="0000FF"/>
                          </a:solidFill>
                          <a:latin typeface="Calibri"/>
                        </a:rPr>
                        <a:t>58</a:t>
                      </a:r>
                    </a:p>
                  </a:txBody>
                  <a:tcPr marL="6153" marR="6153" marT="6153" marB="0">
                    <a:lnL>
                      <a:noFill/>
                    </a:lnL>
                    <a:lnR>
                      <a:noFill/>
                    </a:lnR>
                    <a:lnT>
                      <a:noFill/>
                    </a:lnT>
                    <a:lnB>
                      <a:noFill/>
                    </a:lnB>
                    <a:solidFill>
                      <a:srgbClr val="FFFF99"/>
                    </a:solidFill>
                  </a:tcPr>
                </a:tc>
                <a:tc>
                  <a:txBody>
                    <a:bodyPr/>
                    <a:lstStyle/>
                    <a:p>
                      <a:pPr algn="l" fontAlgn="t"/>
                      <a:r>
                        <a:rPr lang="en-US" sz="1200" b="1" i="0" u="none" strike="noStrike">
                          <a:solidFill>
                            <a:srgbClr val="0000FF"/>
                          </a:solidFill>
                          <a:latin typeface="Calibri"/>
                        </a:rPr>
                        <a:t>seeds to be tested</a:t>
                      </a: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81842">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 seeds tested per plant</a:t>
                      </a: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r>
                        <a:rPr lang="en-US" sz="1200" b="0" i="0" u="none" strike="noStrike">
                          <a:solidFill>
                            <a:srgbClr val="000000"/>
                          </a:solidFill>
                          <a:latin typeface="Calibri"/>
                        </a:rPr>
                        <a:t>5.8</a:t>
                      </a:r>
                    </a:p>
                  </a:txBody>
                  <a:tcPr marL="6153" marR="6153" marT="6153" marB="0">
                    <a:lnL>
                      <a:noFill/>
                    </a:lnL>
                    <a:lnR>
                      <a:noFill/>
                    </a:lnR>
                    <a:lnT>
                      <a:noFill/>
                    </a:lnT>
                    <a:lnB>
                      <a:noFill/>
                    </a:lnB>
                    <a:solidFill>
                      <a:srgbClr val="FFFF99"/>
                    </a:solidFill>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90499">
                <a:tc>
                  <a:txBody>
                    <a:bodyPr/>
                    <a:lstStyle/>
                    <a:p>
                      <a:pPr algn="l" fontAlgn="t"/>
                      <a:endParaRPr lang="en-US" sz="1050" b="0" i="0" u="none" strike="noStrike">
                        <a:solidFill>
                          <a:srgbClr val="000000"/>
                        </a:solidFill>
                        <a:latin typeface="ARIAL"/>
                      </a:endParaRPr>
                    </a:p>
                  </a:txBody>
                  <a:tcPr marL="6153" marR="6153" marT="6153" marB="0">
                    <a:lnL>
                      <a:noFill/>
                    </a:lnL>
                    <a:lnR w="12700" cap="flat" cmpd="sng" algn="ctr">
                      <a:solidFill>
                        <a:srgbClr val="0000FF"/>
                      </a:solidFill>
                      <a:prstDash val="solid"/>
                      <a:round/>
                      <a:headEnd type="none" w="med" len="med"/>
                      <a:tailEnd type="none" w="med" len="med"/>
                    </a:lnR>
                    <a:lnT>
                      <a:noFill/>
                    </a:lnT>
                    <a:lnB>
                      <a:noFill/>
                    </a:lnB>
                  </a:tcPr>
                </a:tc>
                <a:tc>
                  <a:txBody>
                    <a:bodyPr/>
                    <a:lstStyle/>
                    <a:p>
                      <a:pPr algn="l" fontAlgn="t"/>
                      <a:r>
                        <a:rPr lang="en-US" sz="1200" b="0" i="0" u="none" strike="noStrike">
                          <a:solidFill>
                            <a:srgbClr val="000000"/>
                          </a:solidFill>
                          <a:latin typeface="Calibri"/>
                        </a:rPr>
                        <a:t>Percentage of seed lot</a:t>
                      </a:r>
                    </a:p>
                  </a:txBody>
                  <a:tcPr marL="6153" marR="6153" marT="6153" marB="0">
                    <a:lnL w="12700" cap="flat" cmpd="sng" algn="ctr">
                      <a:solidFill>
                        <a:srgbClr val="0000FF"/>
                      </a:solidFill>
                      <a:prstDash val="solid"/>
                      <a:round/>
                      <a:headEnd type="none" w="med" len="med"/>
                      <a:tailEnd type="none" w="med" len="med"/>
                    </a:lnL>
                    <a:lnR>
                      <a:noFill/>
                    </a:lnR>
                    <a:lnT>
                      <a:noFill/>
                    </a:lnT>
                    <a:lnB w="12700" cap="flat" cmpd="sng" algn="ctr">
                      <a:solidFill>
                        <a:srgbClr val="0000FF"/>
                      </a:solidFill>
                      <a:prstDash val="solid"/>
                      <a:round/>
                      <a:headEnd type="none" w="med" len="med"/>
                      <a:tailEnd type="none" w="med" len="med"/>
                    </a:lnB>
                  </a:tcPr>
                </a:tc>
                <a:tc>
                  <a:txBody>
                    <a:bodyPr/>
                    <a:lstStyle/>
                    <a:p>
                      <a:pPr algn="ctr" fontAlgn="t"/>
                      <a:r>
                        <a:rPr lang="en-US" sz="1200" b="0" i="0" u="none" strike="noStrike">
                          <a:solidFill>
                            <a:srgbClr val="000000"/>
                          </a:solidFill>
                          <a:latin typeface="Calibri"/>
                        </a:rPr>
                        <a:t>1.460%</a:t>
                      </a:r>
                    </a:p>
                  </a:txBody>
                  <a:tcPr marL="6153" marR="6153" marT="6153" marB="0">
                    <a:lnL>
                      <a:noFill/>
                    </a:lnL>
                    <a:lnR>
                      <a:noFill/>
                    </a:lnR>
                    <a:lnT>
                      <a:noFill/>
                    </a:lnT>
                    <a:lnB w="12700" cap="flat" cmpd="sng" algn="ctr">
                      <a:solidFill>
                        <a:srgbClr val="0000FF"/>
                      </a:solidFill>
                      <a:prstDash val="solid"/>
                      <a:round/>
                      <a:headEnd type="none" w="med" len="med"/>
                      <a:tailEnd type="none" w="med" len="med"/>
                    </a:lnB>
                    <a:solidFill>
                      <a:srgbClr val="FFFF99"/>
                    </a:solidFill>
                  </a:tcPr>
                </a:tc>
                <a:tc>
                  <a:txBody>
                    <a:bodyPr/>
                    <a:lstStyle/>
                    <a:p>
                      <a:pPr algn="ctr" fontAlgn="t"/>
                      <a:r>
                        <a:rPr lang="en-US" sz="1200" b="0" i="0" u="none" strike="noStrike">
                          <a:solidFill>
                            <a:srgbClr val="000000"/>
                          </a:solidFill>
                          <a:latin typeface="Calibri"/>
                        </a:rPr>
                        <a:t> </a:t>
                      </a:r>
                    </a:p>
                  </a:txBody>
                  <a:tcPr marL="6153" marR="6153" marT="6153" marB="0">
                    <a:lnL>
                      <a:noFill/>
                    </a:lnL>
                    <a:lnR w="12700" cap="flat" cmpd="sng" algn="ctr">
                      <a:solidFill>
                        <a:srgbClr val="0000FF"/>
                      </a:solidFill>
                      <a:prstDash val="solid"/>
                      <a:round/>
                      <a:headEnd type="none" w="med" len="med"/>
                      <a:tailEnd type="none" w="med" len="med"/>
                    </a:lnR>
                    <a:lnT>
                      <a:noFill/>
                    </a:lnT>
                    <a:lnB w="12700" cap="flat" cmpd="sng" algn="ctr">
                      <a:solidFill>
                        <a:srgbClr val="0000FF"/>
                      </a:solidFill>
                      <a:prstDash val="solid"/>
                      <a:round/>
                      <a:headEnd type="none" w="med" len="med"/>
                      <a:tailEnd type="none" w="med" len="med"/>
                    </a:lnB>
                  </a:tcPr>
                </a:tc>
                <a:tc>
                  <a:txBody>
                    <a:bodyPr/>
                    <a:lstStyle/>
                    <a:p>
                      <a:pPr algn="ctr" fontAlgn="t"/>
                      <a:endParaRPr lang="en-US" sz="1200" b="0" i="0" u="none" strike="noStrike">
                        <a:solidFill>
                          <a:srgbClr val="000000"/>
                        </a:solidFill>
                        <a:latin typeface="Calibri"/>
                      </a:endParaRPr>
                    </a:p>
                  </a:txBody>
                  <a:tcPr marL="6153" marR="6153" marT="6153" marB="0">
                    <a:lnL w="12700" cap="flat" cmpd="sng" algn="ctr">
                      <a:solidFill>
                        <a:srgbClr val="0000FF"/>
                      </a:solidFill>
                      <a:prstDash val="solid"/>
                      <a:round/>
                      <a:headEnd type="none" w="med" len="med"/>
                      <a:tailEnd type="none" w="med" len="med"/>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l" fontAlgn="t"/>
                      <a:endParaRPr lang="en-US" sz="1050" b="0" i="0" u="none" strike="noStrike">
                        <a:solidFill>
                          <a:srgbClr val="000000"/>
                        </a:solidFill>
                        <a:latin typeface="ARIAL"/>
                      </a:endParaRPr>
                    </a:p>
                  </a:txBody>
                  <a:tcPr marL="6153" marR="6153" marT="6153" marB="0">
                    <a:lnL>
                      <a:noFill/>
                    </a:lnL>
                    <a:lnR>
                      <a:noFill/>
                    </a:lnR>
                    <a:lnT>
                      <a:noFill/>
                    </a:lnT>
                    <a:lnB>
                      <a:noFill/>
                    </a:lnB>
                  </a:tcPr>
                </a:tc>
              </a:tr>
              <a:tr h="181842">
                <a:tc>
                  <a:txBody>
                    <a:bodyPr/>
                    <a:lstStyle/>
                    <a:p>
                      <a:pPr algn="l" fontAlgn="t"/>
                      <a:endParaRPr lang="en-US" sz="1050" b="0" i="0" u="none" strike="noStrike" dirty="0">
                        <a:solidFill>
                          <a:srgbClr val="000000"/>
                        </a:solidFill>
                        <a:latin typeface="ARIAL"/>
                      </a:endParaRPr>
                    </a:p>
                  </a:txBody>
                  <a:tcPr marL="6153" marR="6153" marT="6153" marB="0">
                    <a:lnL>
                      <a:noFill/>
                    </a:lnL>
                    <a:lnR>
                      <a:noFill/>
                    </a:lnR>
                    <a:lnT>
                      <a:noFill/>
                    </a:lnT>
                    <a:lnB>
                      <a:noFill/>
                    </a:lnB>
                  </a:tcPr>
                </a:tc>
                <a:tc>
                  <a:txBody>
                    <a:bodyPr/>
                    <a:lstStyle/>
                    <a:p>
                      <a:pPr algn="l"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FF"/>
                      </a:solidFill>
                      <a:prstDash val="solid"/>
                      <a:round/>
                      <a:headEnd type="none" w="med" len="med"/>
                      <a:tailEnd type="none" w="med" len="med"/>
                    </a:lnT>
                    <a:lnB>
                      <a:noFill/>
                    </a:lnB>
                  </a:tcPr>
                </a:tc>
                <a:tc>
                  <a:txBody>
                    <a:bodyPr/>
                    <a:lstStyle/>
                    <a:p>
                      <a:pPr algn="ctr" fontAlgn="t"/>
                      <a:r>
                        <a:rPr lang="en-US" sz="1200" b="0" i="0" u="none" strike="noStrike">
                          <a:solidFill>
                            <a:srgbClr val="000000"/>
                          </a:solidFill>
                          <a:latin typeface="Calibri"/>
                        </a:rPr>
                        <a:t> </a:t>
                      </a:r>
                    </a:p>
                  </a:txBody>
                  <a:tcPr marL="6153" marR="6153" marT="6153" marB="0">
                    <a:lnL>
                      <a:noFill/>
                    </a:lnL>
                    <a:lnR>
                      <a:noFill/>
                    </a:lnR>
                    <a:lnT w="12700" cap="flat" cmpd="sng" algn="ctr">
                      <a:solidFill>
                        <a:srgbClr val="0000FF"/>
                      </a:solidFill>
                      <a:prstDash val="solid"/>
                      <a:round/>
                      <a:headEnd type="none" w="med" len="med"/>
                      <a:tailEnd type="none" w="med" len="med"/>
                    </a:lnT>
                    <a:lnB>
                      <a:noFill/>
                    </a:lnB>
                  </a:tcPr>
                </a:tc>
                <a:tc>
                  <a:txBody>
                    <a:bodyPr/>
                    <a:lstStyle/>
                    <a:p>
                      <a:pPr algn="ctr" fontAlgn="t"/>
                      <a:endParaRPr lang="en-US" sz="1200" b="0" i="0" u="none" strike="noStrike" dirty="0">
                        <a:solidFill>
                          <a:srgbClr val="000000"/>
                        </a:solidFill>
                        <a:latin typeface="Calibri"/>
                      </a:endParaRPr>
                    </a:p>
                  </a:txBody>
                  <a:tcPr marL="6153" marR="6153" marT="6153" marB="0">
                    <a:lnL>
                      <a:noFill/>
                    </a:lnL>
                    <a:lnR>
                      <a:noFill/>
                    </a:lnR>
                    <a:lnT w="12700" cap="flat" cmpd="sng" algn="ctr">
                      <a:solidFill>
                        <a:srgbClr val="0000FF"/>
                      </a:solidFill>
                      <a:prstDash val="solid"/>
                      <a:round/>
                      <a:headEnd type="none" w="med" len="med"/>
                      <a:tailEnd type="none" w="med" len="med"/>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ctr" fontAlgn="t"/>
                      <a:endParaRPr lang="en-US" sz="1200" b="0" i="0" u="none" strike="noStrike">
                        <a:solidFill>
                          <a:srgbClr val="000000"/>
                        </a:solidFill>
                        <a:latin typeface="Calibri"/>
                      </a:endParaRPr>
                    </a:p>
                  </a:txBody>
                  <a:tcPr marL="6153" marR="6153" marT="6153" marB="0">
                    <a:lnL>
                      <a:noFill/>
                    </a:lnL>
                    <a:lnR>
                      <a:noFill/>
                    </a:lnR>
                    <a:lnT>
                      <a:noFill/>
                    </a:lnT>
                    <a:lnB>
                      <a:noFill/>
                    </a:lnB>
                  </a:tcPr>
                </a:tc>
                <a:tc>
                  <a:txBody>
                    <a:bodyPr/>
                    <a:lstStyle/>
                    <a:p>
                      <a:pPr algn="l" fontAlgn="t"/>
                      <a:endParaRPr lang="en-US" sz="1050" b="0" i="0" u="none" strike="noStrike" dirty="0">
                        <a:solidFill>
                          <a:srgbClr val="000000"/>
                        </a:solidFill>
                        <a:latin typeface="ARIAL"/>
                      </a:endParaRPr>
                    </a:p>
                  </a:txBody>
                  <a:tcPr marL="6153" marR="6153" marT="6153" marB="0">
                    <a:lnL>
                      <a:noFill/>
                    </a:lnL>
                    <a:lnR>
                      <a:noFill/>
                    </a:lnR>
                    <a:lnT>
                      <a:noFill/>
                    </a:lnT>
                    <a:lnB>
                      <a:noFill/>
                    </a:lnB>
                  </a:tcPr>
                </a:tc>
              </a:tr>
            </a:tbl>
          </a:graphicData>
        </a:graphic>
      </p:graphicFrame>
      <p:pic>
        <p:nvPicPr>
          <p:cNvPr id="6" name="Picture 5" descr="ISF_logo_09.jpg"/>
          <p:cNvPicPr>
            <a:picLocks noChangeAspect="1"/>
          </p:cNvPicPr>
          <p:nvPr/>
        </p:nvPicPr>
        <p:blipFill>
          <a:blip r:embed="rId2" cstate="print"/>
          <a:stretch>
            <a:fillRect/>
          </a:stretch>
        </p:blipFill>
        <p:spPr>
          <a:xfrm>
            <a:off x="228600" y="5393436"/>
            <a:ext cx="1143000" cy="964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ISF_logo_09.jpg"/>
          <p:cNvPicPr>
            <a:picLocks noChangeAspect="1"/>
          </p:cNvPicPr>
          <p:nvPr/>
        </p:nvPicPr>
        <p:blipFill>
          <a:blip r:embed="rId3" cstate="print"/>
          <a:stretch>
            <a:fillRect/>
          </a:stretch>
        </p:blipFill>
        <p:spPr>
          <a:xfrm>
            <a:off x="228600" y="5393436"/>
            <a:ext cx="1143000" cy="964692"/>
          </a:xfrm>
          <a:prstGeom prst="rect">
            <a:avLst/>
          </a:prstGeom>
        </p:spPr>
      </p:pic>
      <p:sp>
        <p:nvSpPr>
          <p:cNvPr id="13314" name="Rectangle 3"/>
          <p:cNvSpPr>
            <a:spLocks noGrp="1" noChangeArrowheads="1"/>
          </p:cNvSpPr>
          <p:nvPr>
            <p:ph type="body" idx="4294967295"/>
          </p:nvPr>
        </p:nvSpPr>
        <p:spPr>
          <a:xfrm>
            <a:off x="609601" y="1219200"/>
            <a:ext cx="7994650" cy="4730750"/>
          </a:xfrm>
        </p:spPr>
        <p:txBody>
          <a:bodyPr>
            <a:noAutofit/>
          </a:bodyPr>
          <a:lstStyle/>
          <a:p>
            <a:pPr marL="441325" indent="-441325">
              <a:lnSpc>
                <a:spcPct val="90000"/>
              </a:lnSpc>
              <a:spcBef>
                <a:spcPts val="800"/>
              </a:spcBef>
              <a:buNone/>
              <a:defRPr/>
            </a:pPr>
            <a:r>
              <a:rPr lang="en-GB" altLang="en-US" sz="2400" dirty="0" smtClean="0">
                <a:latin typeface="+mj-lt"/>
                <a:cs typeface="Tahoma" pitchFamily="34" charset="0"/>
              </a:rPr>
              <a:t>Based on the model </a:t>
            </a:r>
          </a:p>
          <a:p>
            <a:pPr marL="361950" indent="-361950">
              <a:spcBef>
                <a:spcPts val="800"/>
              </a:spcBef>
              <a:buFont typeface="Wingdings" pitchFamily="2" charset="2"/>
              <a:buChar char="§"/>
              <a:defRPr/>
            </a:pPr>
            <a:r>
              <a:rPr lang="en-GB" altLang="en-US" sz="2000" dirty="0" smtClean="0">
                <a:latin typeface="+mj-lt"/>
                <a:cs typeface="Tahoma" pitchFamily="34" charset="0"/>
              </a:rPr>
              <a:t>A  sample size of 5%  is calculated for the smallest cucumber lot. </a:t>
            </a:r>
          </a:p>
          <a:p>
            <a:pPr marL="361950" indent="-361950">
              <a:spcBef>
                <a:spcPts val="800"/>
              </a:spcBef>
              <a:buFont typeface="Wingdings" pitchFamily="2" charset="2"/>
              <a:buChar char="§"/>
              <a:defRPr/>
            </a:pPr>
            <a:r>
              <a:rPr lang="en-GB" altLang="en-US" sz="2000" dirty="0" smtClean="0">
                <a:latin typeface="+mj-lt"/>
                <a:cs typeface="Tahoma" pitchFamily="34" charset="0"/>
              </a:rPr>
              <a:t>This can also be used for other cucurbit seed given that cucumber has the lowest infection rate (more fruits) as compared to other cucurbit crops </a:t>
            </a:r>
          </a:p>
          <a:p>
            <a:pPr marL="361950" indent="-361950">
              <a:spcBef>
                <a:spcPts val="800"/>
              </a:spcBef>
              <a:buFont typeface="Wingdings" pitchFamily="2" charset="2"/>
              <a:buChar char="§"/>
              <a:defRPr/>
            </a:pPr>
            <a:r>
              <a:rPr lang="en-GB" altLang="en-US" sz="2000" dirty="0" smtClean="0">
                <a:latin typeface="+mj-lt"/>
                <a:cs typeface="Tahoma" pitchFamily="34" charset="0"/>
              </a:rPr>
              <a:t>It is possible to ‘pool’ samples from many small productions as one infected seed will be present in a sample with 95% probability</a:t>
            </a:r>
          </a:p>
          <a:p>
            <a:pPr marL="361950" indent="-361950">
              <a:spcBef>
                <a:spcPts val="800"/>
              </a:spcBef>
              <a:buFont typeface="Wingdings" pitchFamily="2" charset="2"/>
              <a:buChar char="§"/>
              <a:defRPr/>
            </a:pPr>
            <a:r>
              <a:rPr lang="en-GB" altLang="en-US" sz="2000" dirty="0" smtClean="0">
                <a:latin typeface="+mj-lt"/>
                <a:cs typeface="Tahoma" pitchFamily="34" charset="0"/>
              </a:rPr>
              <a:t>When </a:t>
            </a:r>
            <a:r>
              <a:rPr lang="en-GB" altLang="en-US" sz="2000" u="sng" dirty="0" smtClean="0">
                <a:latin typeface="+mj-lt"/>
                <a:cs typeface="Tahoma" pitchFamily="34" charset="0"/>
              </a:rPr>
              <a:t>all</a:t>
            </a:r>
            <a:r>
              <a:rPr lang="en-GB" altLang="en-US" sz="2000" dirty="0" smtClean="0">
                <a:latin typeface="+mj-lt"/>
                <a:cs typeface="Tahoma" pitchFamily="34" charset="0"/>
              </a:rPr>
              <a:t> seeds in the pooled sample are tested, the size of the pooled sample is irrelevant </a:t>
            </a:r>
            <a:r>
              <a:rPr lang="en-GB" altLang="en-US" sz="2000" u="sng" dirty="0" smtClean="0">
                <a:latin typeface="+mj-lt"/>
                <a:cs typeface="Tahoma" pitchFamily="34" charset="0"/>
              </a:rPr>
              <a:t>provided</a:t>
            </a:r>
            <a:r>
              <a:rPr lang="en-GB" altLang="en-US" sz="2000" dirty="0" smtClean="0">
                <a:latin typeface="+mj-lt"/>
                <a:cs typeface="Tahoma" pitchFamily="34" charset="0"/>
              </a:rPr>
              <a:t> they are tested in subsamples of 100 seeds </a:t>
            </a:r>
          </a:p>
        </p:txBody>
      </p:sp>
      <p:sp>
        <p:nvSpPr>
          <p:cNvPr id="12291" name="Rectangle 4"/>
          <p:cNvSpPr>
            <a:spLocks noGrp="1" noChangeArrowheads="1"/>
          </p:cNvSpPr>
          <p:nvPr>
            <p:ph type="title" idx="4294967295"/>
          </p:nvPr>
        </p:nvSpPr>
        <p:spPr>
          <a:xfrm>
            <a:off x="0" y="228600"/>
            <a:ext cx="9144000" cy="720725"/>
          </a:xfrm>
          <a:noFill/>
        </p:spPr>
        <p:txBody>
          <a:bodyPr>
            <a:normAutofit/>
          </a:bodyPr>
          <a:lstStyle/>
          <a:p>
            <a:pPr eaLnBrk="1" hangingPunct="1"/>
            <a:r>
              <a:rPr lang="en-GB" altLang="en-US" sz="2800" b="1" dirty="0" smtClean="0">
                <a:latin typeface="+mn-lt"/>
              </a:rPr>
              <a:t>A proposal for sampling small lots of cucurbit seed</a:t>
            </a:r>
          </a:p>
        </p:txBody>
      </p:sp>
      <p:sp>
        <p:nvSpPr>
          <p:cNvPr id="2" name="Rectangle 1"/>
          <p:cNvSpPr/>
          <p:nvPr/>
        </p:nvSpPr>
        <p:spPr>
          <a:xfrm>
            <a:off x="457200" y="4876800"/>
            <a:ext cx="8066087" cy="584200"/>
          </a:xfrm>
          <a:prstGeom prst="rect">
            <a:avLst/>
          </a:prstGeom>
          <a:ln w="15875">
            <a:solidFill>
              <a:schemeClr val="accent5">
                <a:lumMod val="50000"/>
              </a:schemeClr>
            </a:solidFill>
          </a:ln>
        </p:spPr>
        <p:txBody>
          <a:bodyPr>
            <a:spAutoFit/>
          </a:bodyPr>
          <a:lstStyle/>
          <a:p>
            <a:pPr>
              <a:defRPr/>
            </a:pPr>
            <a:r>
              <a:rPr lang="en-GB" sz="1600" dirty="0">
                <a:ea typeface="Tahoma" pitchFamily="34" charset="0"/>
                <a:cs typeface="Tahoma" pitchFamily="34" charset="0"/>
              </a:rPr>
              <a:t>Note: The calculation demonstrated by the model and explained in this presentation is only valid for CGMMV</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Small Seed Lots: Next Steps</a:t>
            </a:r>
            <a:endParaRPr lang="en-US" b="1" dirty="0"/>
          </a:p>
        </p:txBody>
      </p:sp>
      <p:sp>
        <p:nvSpPr>
          <p:cNvPr id="3" name="Content Placeholder 2"/>
          <p:cNvSpPr>
            <a:spLocks noGrp="1"/>
          </p:cNvSpPr>
          <p:nvPr>
            <p:ph idx="1"/>
          </p:nvPr>
        </p:nvSpPr>
        <p:spPr>
          <a:xfrm>
            <a:off x="457200" y="1447800"/>
            <a:ext cx="8229600" cy="5029200"/>
          </a:xfrm>
        </p:spPr>
        <p:txBody>
          <a:bodyPr>
            <a:normAutofit/>
          </a:bodyPr>
          <a:lstStyle/>
          <a:p>
            <a:r>
              <a:rPr lang="en-US" sz="2800" dirty="0" smtClean="0"/>
              <a:t>APHIS is using the “infection unit” concept in the NSHAPP pilot program for sampling small seed lots for CGMMV testing</a:t>
            </a:r>
          </a:p>
          <a:p>
            <a:r>
              <a:rPr lang="en-US" sz="2800" dirty="0" smtClean="0"/>
              <a:t>ISF statisticians have determined that the infection unit concept is statistically valid </a:t>
            </a:r>
          </a:p>
          <a:p>
            <a:r>
              <a:rPr lang="en-US" sz="2800" dirty="0" smtClean="0"/>
              <a:t>ISHI-Veg is testing out the concept on CGMMV-infected seed</a:t>
            </a:r>
          </a:p>
          <a:p>
            <a:pPr lvl="1"/>
            <a:r>
              <a:rPr lang="en-US" sz="2800" dirty="0" smtClean="0"/>
              <a:t>Comparative study (hypergeometric sampling vs. infection unit sampling)</a:t>
            </a:r>
            <a:endParaRPr lang="en-US" sz="2800" dirty="0"/>
          </a:p>
        </p:txBody>
      </p:sp>
    </p:spTree>
    <p:extLst>
      <p:ext uri="{BB962C8B-B14F-4D97-AF65-F5344CB8AC3E}">
        <p14:creationId xmlns:p14="http://schemas.microsoft.com/office/powerpoint/2010/main" val="5171992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Small Seed Lots: Next Steps (2)</a:t>
            </a:r>
            <a:endParaRPr lang="en-US" b="1" dirty="0"/>
          </a:p>
        </p:txBody>
      </p:sp>
      <p:sp>
        <p:nvSpPr>
          <p:cNvPr id="3" name="Content Placeholder 2"/>
          <p:cNvSpPr>
            <a:spLocks noGrp="1"/>
          </p:cNvSpPr>
          <p:nvPr>
            <p:ph idx="1"/>
          </p:nvPr>
        </p:nvSpPr>
        <p:spPr>
          <a:xfrm>
            <a:off x="457200" y="2133600"/>
            <a:ext cx="8229600" cy="4343400"/>
          </a:xfrm>
        </p:spPr>
        <p:txBody>
          <a:bodyPr>
            <a:normAutofit/>
          </a:bodyPr>
          <a:lstStyle/>
          <a:p>
            <a:r>
              <a:rPr lang="en-US" sz="3200" dirty="0" smtClean="0"/>
              <a:t>ASTA is considering supporting a new research effort (Iowa State University) on validating the infection unit concept in close coordination with the ISF ISHI-Veg program.</a:t>
            </a:r>
            <a:endParaRPr lang="en-US" sz="3200" dirty="0"/>
          </a:p>
        </p:txBody>
      </p:sp>
    </p:spTree>
    <p:extLst>
      <p:ext uri="{BB962C8B-B14F-4D97-AF65-F5344CB8AC3E}">
        <p14:creationId xmlns:p14="http://schemas.microsoft.com/office/powerpoint/2010/main" val="14499075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Autofit/>
          </a:bodyPr>
          <a:lstStyle/>
          <a:p>
            <a:pPr algn="ctr" eaLnBrk="1" hangingPunct="1">
              <a:defRPr/>
            </a:pPr>
            <a:r>
              <a:rPr lang="en-US" sz="3600" b="1" dirty="0" smtClean="0">
                <a:solidFill>
                  <a:schemeClr val="tx2"/>
                </a:solidFill>
                <a:latin typeface="Calibri" pitchFamily="34" charset="0"/>
              </a:rPr>
              <a:t>Regulatory Framework for Seed Health: A partnership project between APHIS and ASTA</a:t>
            </a:r>
            <a:r>
              <a:rPr lang="en-US" sz="3600" b="1" dirty="0" smtClean="0">
                <a:latin typeface="Calibri" pitchFamily="34" charset="0"/>
              </a:rPr>
              <a:t/>
            </a:r>
            <a:br>
              <a:rPr lang="en-US" sz="3600" b="1" dirty="0" smtClean="0">
                <a:latin typeface="Calibri" pitchFamily="34" charset="0"/>
              </a:rPr>
            </a:br>
            <a:r>
              <a:rPr lang="en-US" sz="3600" dirty="0" smtClean="0">
                <a:latin typeface="Calibri" pitchFamily="34" charset="0"/>
              </a:rPr>
              <a:t> </a:t>
            </a:r>
            <a:r>
              <a:rPr lang="en-US" sz="3600" u="sng" dirty="0" smtClean="0">
                <a:latin typeface="Calibri" pitchFamily="34" charset="0"/>
              </a:rPr>
              <a:t/>
            </a:r>
            <a:br>
              <a:rPr lang="en-US" sz="3600" u="sng" dirty="0" smtClean="0">
                <a:latin typeface="Calibri" pitchFamily="34" charset="0"/>
              </a:rPr>
            </a:br>
            <a:endParaRPr lang="en-US" sz="3600" dirty="0" smtClean="0">
              <a:latin typeface="Calibri" pitchFamily="34" charset="0"/>
            </a:endParaRPr>
          </a:p>
        </p:txBody>
      </p:sp>
      <p:sp>
        <p:nvSpPr>
          <p:cNvPr id="2" name="Subtitle 1"/>
          <p:cNvSpPr>
            <a:spLocks noGrp="1"/>
          </p:cNvSpPr>
          <p:nvPr>
            <p:ph type="subTitle" idx="1"/>
          </p:nvPr>
        </p:nvSpPr>
        <p:spPr/>
        <p:txBody>
          <a:bodyPr>
            <a:normAutofit/>
          </a:bodyPr>
          <a:lstStyle/>
          <a:p>
            <a:r>
              <a:rPr lang="en-US" dirty="0" smtClean="0"/>
              <a:t>Angela </a:t>
            </a:r>
            <a:r>
              <a:rPr lang="en-US" dirty="0" err="1" smtClean="0"/>
              <a:t>McMellen</a:t>
            </a:r>
            <a:r>
              <a:rPr lang="en-US" dirty="0" smtClean="0"/>
              <a:t> Brannigan</a:t>
            </a:r>
          </a:p>
          <a:p>
            <a:r>
              <a:rPr lang="en-US" dirty="0" smtClean="0"/>
              <a:t>Seed Health Coordinator</a:t>
            </a:r>
          </a:p>
          <a:p>
            <a:endParaRPr lang="en-US" dirty="0"/>
          </a:p>
        </p:txBody>
      </p:sp>
    </p:spTree>
    <p:extLst>
      <p:ext uri="{BB962C8B-B14F-4D97-AF65-F5344CB8AC3E}">
        <p14:creationId xmlns:p14="http://schemas.microsoft.com/office/powerpoint/2010/main" val="18128656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l="1566" t="2545" r="4639" b="6107"/>
          <a:stretch>
            <a:fillRect/>
          </a:stretch>
        </p:blipFill>
        <p:spPr bwMode="auto">
          <a:xfrm>
            <a:off x="0" y="1102821"/>
            <a:ext cx="8980488"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Forty Years of Seed Trade</a:t>
            </a: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168876" y="6430318"/>
            <a:ext cx="395416" cy="369332"/>
          </a:xfrm>
          <a:prstGeom prst="rect">
            <a:avLst/>
          </a:prstGeom>
          <a:noFill/>
        </p:spPr>
        <p:txBody>
          <a:bodyPr wrap="square" rtlCol="0">
            <a:spAutoFit/>
          </a:bodyPr>
          <a:lstStyle/>
          <a:p>
            <a:fld id="{6DDD2462-63F0-46C3-A128-C82A60B65DA8}" type="slidenum">
              <a:rPr lang="en-US" smtClean="0"/>
              <a:t>47</a:t>
            </a:fld>
            <a:endParaRPr lang="en-US" dirty="0"/>
          </a:p>
        </p:txBody>
      </p:sp>
    </p:spTree>
    <p:extLst>
      <p:ext uri="{BB962C8B-B14F-4D97-AF65-F5344CB8AC3E}">
        <p14:creationId xmlns:p14="http://schemas.microsoft.com/office/powerpoint/2010/main" val="1591169901"/>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cdevorshak\AppData\Local\Microsoft\Windows\Temporary Internet Files\Content.IE5\GR0YZ5VY\world_map[2].gif"/>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l="10452" r="10414" b="5605"/>
          <a:stretch>
            <a:fillRect/>
          </a:stretch>
        </p:blipFill>
        <p:spPr bwMode="auto">
          <a:xfrm>
            <a:off x="68450" y="1477026"/>
            <a:ext cx="9021762" cy="54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2"/>
          <p:cNvSpPr txBox="1">
            <a:spLocks noChangeArrowheads="1"/>
          </p:cNvSpPr>
          <p:nvPr/>
        </p:nvSpPr>
        <p:spPr bwMode="auto">
          <a:xfrm>
            <a:off x="3776850" y="2926413"/>
            <a:ext cx="325437"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2</a:t>
            </a:r>
          </a:p>
        </p:txBody>
      </p:sp>
      <p:sp>
        <p:nvSpPr>
          <p:cNvPr id="5" name="TextBox 13"/>
          <p:cNvSpPr txBox="1">
            <a:spLocks noChangeArrowheads="1"/>
          </p:cNvSpPr>
          <p:nvPr/>
        </p:nvSpPr>
        <p:spPr bwMode="auto">
          <a:xfrm>
            <a:off x="4281675" y="2597801"/>
            <a:ext cx="325437"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5</a:t>
            </a:r>
          </a:p>
        </p:txBody>
      </p:sp>
      <p:sp>
        <p:nvSpPr>
          <p:cNvPr id="6" name="TextBox 14"/>
          <p:cNvSpPr txBox="1">
            <a:spLocks noChangeArrowheads="1"/>
          </p:cNvSpPr>
          <p:nvPr/>
        </p:nvSpPr>
        <p:spPr bwMode="auto">
          <a:xfrm>
            <a:off x="4051487" y="2396188"/>
            <a:ext cx="327025"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3</a:t>
            </a:r>
          </a:p>
        </p:txBody>
      </p:sp>
      <p:sp>
        <p:nvSpPr>
          <p:cNvPr id="7" name="TextBox 16"/>
          <p:cNvSpPr txBox="1">
            <a:spLocks noChangeArrowheads="1"/>
          </p:cNvSpPr>
          <p:nvPr/>
        </p:nvSpPr>
        <p:spPr bwMode="auto">
          <a:xfrm>
            <a:off x="6593075" y="3297888"/>
            <a:ext cx="325437"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4</a:t>
            </a:r>
          </a:p>
        </p:txBody>
      </p:sp>
      <p:sp>
        <p:nvSpPr>
          <p:cNvPr id="8" name="TextBox 17"/>
          <p:cNvSpPr txBox="1">
            <a:spLocks noChangeArrowheads="1"/>
          </p:cNvSpPr>
          <p:nvPr/>
        </p:nvSpPr>
        <p:spPr bwMode="auto">
          <a:xfrm>
            <a:off x="1009837" y="3039126"/>
            <a:ext cx="327025"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6</a:t>
            </a:r>
          </a:p>
        </p:txBody>
      </p:sp>
      <p:sp>
        <p:nvSpPr>
          <p:cNvPr id="9" name="TextBox 18"/>
          <p:cNvSpPr txBox="1">
            <a:spLocks noChangeArrowheads="1"/>
          </p:cNvSpPr>
          <p:nvPr/>
        </p:nvSpPr>
        <p:spPr bwMode="auto">
          <a:xfrm>
            <a:off x="1313050" y="4078938"/>
            <a:ext cx="327025"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dirty="0">
                <a:latin typeface="Calibri" panose="020F0502020204030204" pitchFamily="34" charset="0"/>
              </a:rPr>
              <a:t>7</a:t>
            </a:r>
          </a:p>
        </p:txBody>
      </p:sp>
      <p:cxnSp>
        <p:nvCxnSpPr>
          <p:cNvPr id="10" name="Curved Connector 9"/>
          <p:cNvCxnSpPr>
            <a:stCxn id="16" idx="1"/>
            <a:endCxn id="4" idx="1"/>
          </p:cNvCxnSpPr>
          <p:nvPr/>
        </p:nvCxnSpPr>
        <p:spPr>
          <a:xfrm rot="10800000" flipV="1">
            <a:off x="3776850" y="2905776"/>
            <a:ext cx="257175" cy="220662"/>
          </a:xfrm>
          <a:prstGeom prst="curvedConnector3">
            <a:avLst>
              <a:gd name="adj1" fmla="val 188936"/>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6" idx="0"/>
            <a:endCxn id="7" idx="0"/>
          </p:cNvCxnSpPr>
          <p:nvPr/>
        </p:nvCxnSpPr>
        <p:spPr>
          <a:xfrm rot="16200000" flipH="1">
            <a:off x="5034150" y="1577038"/>
            <a:ext cx="901700" cy="2540000"/>
          </a:xfrm>
          <a:prstGeom prst="curvedConnector3">
            <a:avLst>
              <a:gd name="adj1" fmla="val -25324"/>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7" idx="1"/>
            <a:endCxn id="5" idx="3"/>
          </p:cNvCxnSpPr>
          <p:nvPr/>
        </p:nvCxnSpPr>
        <p:spPr>
          <a:xfrm rot="10800000">
            <a:off x="4607112" y="2797826"/>
            <a:ext cx="1985963" cy="700087"/>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4" idx="2"/>
            <a:endCxn id="6" idx="1"/>
          </p:cNvCxnSpPr>
          <p:nvPr/>
        </p:nvCxnSpPr>
        <p:spPr>
          <a:xfrm rot="5400000" flipH="1" flipV="1">
            <a:off x="3630006" y="2904982"/>
            <a:ext cx="730250" cy="112712"/>
          </a:xfrm>
          <a:prstGeom prst="curvedConnector4">
            <a:avLst>
              <a:gd name="adj1" fmla="val -31313"/>
              <a:gd name="adj2" fmla="val -49579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5" idx="2"/>
            <a:endCxn id="8" idx="2"/>
          </p:cNvCxnSpPr>
          <p:nvPr/>
        </p:nvCxnSpPr>
        <p:spPr>
          <a:xfrm rot="5400000">
            <a:off x="2588606" y="1582595"/>
            <a:ext cx="441325" cy="3271837"/>
          </a:xfrm>
          <a:prstGeom prst="curvedConnector3">
            <a:avLst>
              <a:gd name="adj1" fmla="val 19205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8" idx="1"/>
            <a:endCxn id="9" idx="1"/>
          </p:cNvCxnSpPr>
          <p:nvPr/>
        </p:nvCxnSpPr>
        <p:spPr>
          <a:xfrm rot="10800000" flipH="1" flipV="1">
            <a:off x="1009837" y="3239151"/>
            <a:ext cx="303213" cy="1039812"/>
          </a:xfrm>
          <a:prstGeom prst="curvedConnector3">
            <a:avLst>
              <a:gd name="adj1" fmla="val -7556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7"/>
          <p:cNvSpPr txBox="1">
            <a:spLocks noChangeArrowheads="1"/>
          </p:cNvSpPr>
          <p:nvPr/>
        </p:nvSpPr>
        <p:spPr bwMode="auto">
          <a:xfrm>
            <a:off x="4034025" y="2705751"/>
            <a:ext cx="325437" cy="400050"/>
          </a:xfrm>
          <a:prstGeom prst="rect">
            <a:avLst/>
          </a:prstGeom>
          <a:noFill/>
          <a:ln>
            <a:noFill/>
          </a:ln>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000" b="1">
                <a:latin typeface="Calibri" panose="020F0502020204030204" pitchFamily="34" charset="0"/>
              </a:rPr>
              <a:t>1</a:t>
            </a:r>
          </a:p>
        </p:txBody>
      </p:sp>
      <p:sp>
        <p:nvSpPr>
          <p:cNvPr id="2" name="Title 1"/>
          <p:cNvSpPr>
            <a:spLocks noGrp="1"/>
          </p:cNvSpPr>
          <p:nvPr>
            <p:ph type="title"/>
          </p:nvPr>
        </p:nvSpPr>
        <p:spPr/>
        <p:txBody>
          <a:bodyPr/>
          <a:lstStyle/>
          <a:p>
            <a:r>
              <a:rPr lang="en-US" dirty="0" smtClean="0"/>
              <a:t>A Complicated Trade Model</a:t>
            </a:r>
            <a:endParaRPr lang="en-US" dirty="0"/>
          </a:p>
        </p:txBody>
      </p:sp>
      <p:sp>
        <p:nvSpPr>
          <p:cNvPr id="17" name="TextBox 3101"/>
          <p:cNvSpPr txBox="1">
            <a:spLocks noChangeArrowheads="1"/>
          </p:cNvSpPr>
          <p:nvPr/>
        </p:nvSpPr>
        <p:spPr bwMode="auto">
          <a:xfrm>
            <a:off x="1605850" y="4631180"/>
            <a:ext cx="5074303" cy="1754326"/>
          </a:xfrm>
          <a:prstGeom prst="rect">
            <a:avLst/>
          </a:prstGeom>
          <a:solidFill>
            <a:schemeClr val="bg1">
              <a:alpha val="8392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1200" dirty="0">
                <a:cs typeface="Arial" panose="020B0604020202020204" pitchFamily="34" charset="0"/>
              </a:rPr>
              <a:t>1.Breeding parental lines: Europe State 1</a:t>
            </a:r>
          </a:p>
          <a:p>
            <a:pPr>
              <a:spcBef>
                <a:spcPct val="0"/>
              </a:spcBef>
              <a:buClrTx/>
              <a:buFontTx/>
              <a:buNone/>
            </a:pPr>
            <a:r>
              <a:rPr lang="en-US" altLang="en-US" sz="1200" dirty="0">
                <a:cs typeface="Arial" panose="020B0604020202020204" pitchFamily="34" charset="0"/>
              </a:rPr>
              <a:t>2.Production of basic seeds: Europe State 2</a:t>
            </a:r>
          </a:p>
          <a:p>
            <a:pPr>
              <a:spcBef>
                <a:spcPct val="0"/>
              </a:spcBef>
              <a:buClrTx/>
              <a:buFontTx/>
              <a:buNone/>
            </a:pPr>
            <a:r>
              <a:rPr lang="en-US" altLang="en-US" sz="1200" dirty="0">
                <a:cs typeface="Arial" panose="020B0604020202020204" pitchFamily="34" charset="0"/>
              </a:rPr>
              <a:t>3. Treatment and manufacture of basic seeds: Europe state 1</a:t>
            </a:r>
          </a:p>
          <a:p>
            <a:pPr>
              <a:spcBef>
                <a:spcPct val="0"/>
              </a:spcBef>
              <a:buClrTx/>
              <a:buFontTx/>
              <a:buNone/>
            </a:pPr>
            <a:r>
              <a:rPr lang="en-US" altLang="en-US" sz="1200" dirty="0">
                <a:cs typeface="Arial" panose="020B0604020202020204" pitchFamily="34" charset="0"/>
              </a:rPr>
              <a:t>4. Production of hybrid seeds: China</a:t>
            </a:r>
          </a:p>
          <a:p>
            <a:pPr>
              <a:spcBef>
                <a:spcPct val="0"/>
              </a:spcBef>
              <a:buClrTx/>
              <a:buFontTx/>
              <a:buNone/>
            </a:pPr>
            <a:r>
              <a:rPr lang="en-US" altLang="en-US" sz="1200" dirty="0">
                <a:cs typeface="Arial" panose="020B0604020202020204" pitchFamily="34" charset="0"/>
              </a:rPr>
              <a:t>5. Treatment and manufacture of commercial seeds: Europe state 1</a:t>
            </a:r>
          </a:p>
          <a:p>
            <a:pPr>
              <a:spcBef>
                <a:spcPct val="0"/>
              </a:spcBef>
              <a:buClrTx/>
              <a:buFontTx/>
              <a:buNone/>
            </a:pPr>
            <a:r>
              <a:rPr lang="en-US" altLang="en-US" sz="1200" dirty="0">
                <a:cs typeface="Arial" panose="020B0604020202020204" pitchFamily="34" charset="0"/>
              </a:rPr>
              <a:t>6. Commercial packaging: USA</a:t>
            </a:r>
          </a:p>
          <a:p>
            <a:pPr>
              <a:spcBef>
                <a:spcPct val="0"/>
              </a:spcBef>
              <a:buClrTx/>
              <a:buFontTx/>
              <a:buNone/>
            </a:pPr>
            <a:r>
              <a:rPr lang="en-US" altLang="en-US" sz="1200" dirty="0">
                <a:cs typeface="Arial" panose="020B0604020202020204" pitchFamily="34" charset="0"/>
              </a:rPr>
              <a:t>7. Final market: </a:t>
            </a:r>
            <a:r>
              <a:rPr lang="en-US" altLang="en-US" sz="1200" dirty="0" smtClean="0">
                <a:cs typeface="Arial" panose="020B0604020202020204" pitchFamily="34" charset="0"/>
              </a:rPr>
              <a:t>Mexico</a:t>
            </a:r>
            <a:br>
              <a:rPr lang="en-US" altLang="en-US" sz="1200" dirty="0" smtClean="0">
                <a:cs typeface="Arial" panose="020B0604020202020204" pitchFamily="34" charset="0"/>
              </a:rPr>
            </a:br>
            <a:endParaRPr lang="en-US" altLang="en-US" sz="1200" dirty="0">
              <a:cs typeface="Arial" panose="020B0604020202020204" pitchFamily="34" charset="0"/>
            </a:endParaRPr>
          </a:p>
          <a:p>
            <a:pPr>
              <a:spcBef>
                <a:spcPct val="0"/>
              </a:spcBef>
              <a:buClrTx/>
              <a:buFontTx/>
              <a:buNone/>
            </a:pPr>
            <a:r>
              <a:rPr lang="en-US" altLang="en-US" sz="1200" i="1" dirty="0" smtClean="0">
                <a:cs typeface="Arial" panose="020B0604020202020204" pitchFamily="34" charset="0"/>
              </a:rPr>
              <a:t>*Adapted </a:t>
            </a:r>
            <a:r>
              <a:rPr lang="en-US" altLang="en-US" sz="1200" i="1" dirty="0">
                <a:cs typeface="Arial" panose="020B0604020202020204" pitchFamily="34" charset="0"/>
              </a:rPr>
              <a:t>from a presentation by Ric Dunkle, PPQ Seed Summit, 2014</a:t>
            </a:r>
          </a:p>
        </p:txBody>
      </p:sp>
    </p:spTree>
    <p:extLst>
      <p:ext uri="{BB962C8B-B14F-4D97-AF65-F5344CB8AC3E}">
        <p14:creationId xmlns:p14="http://schemas.microsoft.com/office/powerpoint/2010/main" val="21273615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17" y="1291734"/>
            <a:ext cx="9144000" cy="6126480"/>
          </a:xfrm>
          <a:prstGeom prst="rect">
            <a:avLst/>
          </a:prstGeom>
        </p:spPr>
      </p:pic>
      <p:sp>
        <p:nvSpPr>
          <p:cNvPr id="4" name="Title 3"/>
          <p:cNvSpPr>
            <a:spLocks noGrp="1"/>
          </p:cNvSpPr>
          <p:nvPr>
            <p:ph type="ctrTitle"/>
          </p:nvPr>
        </p:nvSpPr>
        <p:spPr>
          <a:xfrm>
            <a:off x="762316" y="-533400"/>
            <a:ext cx="6857683" cy="4068429"/>
          </a:xfrm>
        </p:spPr>
        <p:txBody>
          <a:bodyPr/>
          <a:lstStyle/>
          <a:p>
            <a:r>
              <a:rPr lang="en-US" sz="4800" dirty="0" smtClean="0">
                <a:solidFill>
                  <a:schemeClr val="accent3">
                    <a:lumMod val="50000"/>
                  </a:schemeClr>
                </a:solidFill>
              </a:rPr>
              <a:t>National Seed Health Accreditation Pilot Program (NSHAPP)</a:t>
            </a:r>
            <a:endParaRPr lang="en-US" sz="4800" b="0" dirty="0">
              <a:solidFill>
                <a:schemeClr val="accent3">
                  <a:lumMod val="50000"/>
                </a:schemeClr>
              </a:solidFill>
            </a:endParaRPr>
          </a:p>
        </p:txBody>
      </p:sp>
      <p:sp>
        <p:nvSpPr>
          <p:cNvPr id="7" name="Subtitle 6"/>
          <p:cNvSpPr>
            <a:spLocks noGrp="1"/>
          </p:cNvSpPr>
          <p:nvPr>
            <p:ph type="subTitle" idx="1"/>
          </p:nvPr>
        </p:nvSpPr>
        <p:spPr>
          <a:xfrm>
            <a:off x="762317" y="3257647"/>
            <a:ext cx="6400800" cy="1752600"/>
          </a:xfrm>
        </p:spPr>
        <p:txBody>
          <a:bodyPr>
            <a:normAutofit/>
          </a:bodyPr>
          <a:lstStyle/>
          <a:p>
            <a:pPr algn="l">
              <a:spcBef>
                <a:spcPts val="0"/>
              </a:spcBef>
            </a:pPr>
            <a:r>
              <a:rPr lang="en-US" sz="2000" dirty="0" smtClean="0">
                <a:solidFill>
                  <a:schemeClr val="bg1">
                    <a:lumMod val="65000"/>
                  </a:schemeClr>
                </a:solidFill>
              </a:rPr>
              <a:t>APHIS’ Pilot for Imported Seed</a:t>
            </a:r>
            <a:endParaRPr lang="en-US" sz="2000" dirty="0">
              <a:solidFill>
                <a:schemeClr val="bg1">
                  <a:lumMod val="65000"/>
                </a:schemeClr>
              </a:solidFill>
            </a:endParaRPr>
          </a:p>
        </p:txBody>
      </p:sp>
    </p:spTree>
    <p:extLst>
      <p:ext uri="{BB962C8B-B14F-4D97-AF65-F5344CB8AC3E}">
        <p14:creationId xmlns:p14="http://schemas.microsoft.com/office/powerpoint/2010/main" val="433996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Q37</a:t>
            </a:r>
            <a:endParaRPr lang="en-US" dirty="0"/>
          </a:p>
        </p:txBody>
      </p:sp>
      <p:sp>
        <p:nvSpPr>
          <p:cNvPr id="4" name="Content Placeholder 3"/>
          <p:cNvSpPr>
            <a:spLocks noGrp="1"/>
          </p:cNvSpPr>
          <p:nvPr>
            <p:ph idx="1"/>
          </p:nvPr>
        </p:nvSpPr>
        <p:spPr/>
        <p:txBody>
          <a:bodyPr/>
          <a:lstStyle/>
          <a:p>
            <a:endParaRPr lang="en-US" dirty="0"/>
          </a:p>
        </p:txBody>
      </p:sp>
      <p:graphicFrame>
        <p:nvGraphicFramePr>
          <p:cNvPr id="3" name="Diagram 2"/>
          <p:cNvGraphicFramePr/>
          <p:nvPr>
            <p:extLst>
              <p:ext uri="{D42A27DB-BD31-4B8C-83A1-F6EECF244321}">
                <p14:modId xmlns:p14="http://schemas.microsoft.com/office/powerpoint/2010/main" val="1517453145"/>
              </p:ext>
            </p:extLst>
          </p:nvPr>
        </p:nvGraphicFramePr>
        <p:xfrm>
          <a:off x="1600200" y="1447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6827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NSHAPP?</a:t>
            </a:r>
            <a:endParaRPr lang="en-US" b="1" dirty="0"/>
          </a:p>
        </p:txBody>
      </p:sp>
      <p:sp>
        <p:nvSpPr>
          <p:cNvPr id="3" name="Content Placeholder 2"/>
          <p:cNvSpPr>
            <a:spLocks noGrp="1"/>
          </p:cNvSpPr>
          <p:nvPr>
            <p:ph idx="1"/>
          </p:nvPr>
        </p:nvSpPr>
        <p:spPr/>
        <p:txBody>
          <a:bodyPr>
            <a:normAutofit/>
          </a:bodyPr>
          <a:lstStyle/>
          <a:p>
            <a:r>
              <a:rPr lang="en-US" b="1" dirty="0"/>
              <a:t>National Seed Health Accreditation Pilot Program </a:t>
            </a:r>
            <a:r>
              <a:rPr lang="en-US" dirty="0"/>
              <a:t>(NSHAPP)</a:t>
            </a:r>
          </a:p>
          <a:p>
            <a:r>
              <a:rPr lang="en-US" dirty="0"/>
              <a:t>Testing a new model for mitigating risk of imported seed</a:t>
            </a:r>
          </a:p>
          <a:p>
            <a:r>
              <a:rPr lang="en-US" dirty="0" smtClean="0"/>
              <a:t>Coordinated effort between the Iowa State University and APHIS</a:t>
            </a:r>
          </a:p>
          <a:p>
            <a:r>
              <a:rPr lang="en-US" dirty="0" smtClean="0"/>
              <a:t>Industry participants voluntarily self-test imported seed and report results to APHIS</a:t>
            </a:r>
          </a:p>
          <a:p>
            <a:r>
              <a:rPr lang="en-US" dirty="0" smtClean="0"/>
              <a:t>Initial target – CGMMV in cucumbers, melons, watermelon</a:t>
            </a:r>
            <a:endParaRPr lang="en-US" dirty="0"/>
          </a:p>
        </p:txBody>
      </p:sp>
    </p:spTree>
    <p:extLst>
      <p:ext uri="{BB962C8B-B14F-4D97-AF65-F5344CB8AC3E}">
        <p14:creationId xmlns:p14="http://schemas.microsoft.com/office/powerpoint/2010/main" val="897132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NSHAPP</a:t>
            </a:r>
            <a:r>
              <a:rPr lang="en-US" b="1" dirty="0"/>
              <a:t> </a:t>
            </a:r>
            <a:r>
              <a:rPr lang="en-US" b="1" dirty="0" smtClean="0"/>
              <a:t>Summary</a:t>
            </a:r>
            <a:endParaRPr lang="en-US" b="1" dirty="0"/>
          </a:p>
        </p:txBody>
      </p:sp>
      <p:sp>
        <p:nvSpPr>
          <p:cNvPr id="3" name="Content Placeholder 2"/>
          <p:cNvSpPr>
            <a:spLocks noGrp="1"/>
          </p:cNvSpPr>
          <p:nvPr>
            <p:ph idx="1"/>
          </p:nvPr>
        </p:nvSpPr>
        <p:spPr/>
        <p:txBody>
          <a:bodyPr>
            <a:normAutofit/>
          </a:bodyPr>
          <a:lstStyle/>
          <a:p>
            <a:r>
              <a:rPr lang="en-US" dirty="0"/>
              <a:t>Seven enrolled companies</a:t>
            </a:r>
          </a:p>
          <a:p>
            <a:r>
              <a:rPr lang="en-US" dirty="0" smtClean="0"/>
              <a:t>Eight </a:t>
            </a:r>
            <a:r>
              <a:rPr lang="en-US" dirty="0"/>
              <a:t>positive lots (</a:t>
            </a:r>
            <a:r>
              <a:rPr lang="en-US" dirty="0" smtClean="0"/>
              <a:t>India </a:t>
            </a:r>
            <a:r>
              <a:rPr lang="en-US" dirty="0"/>
              <a:t>and China)</a:t>
            </a:r>
          </a:p>
          <a:p>
            <a:r>
              <a:rPr lang="en-US" dirty="0" smtClean="0"/>
              <a:t>4,412 lots </a:t>
            </a:r>
            <a:r>
              <a:rPr lang="en-US" dirty="0"/>
              <a:t>tested as of </a:t>
            </a:r>
            <a:r>
              <a:rPr lang="en-US" dirty="0" smtClean="0"/>
              <a:t>January 1</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984" y="3944734"/>
            <a:ext cx="3895344" cy="2780302"/>
          </a:xfrm>
          <a:prstGeom prst="rect">
            <a:avLst/>
          </a:prstGeom>
        </p:spPr>
      </p:pic>
    </p:spTree>
    <p:extLst>
      <p:ext uri="{BB962C8B-B14F-4D97-AF65-F5344CB8AC3E}">
        <p14:creationId xmlns:p14="http://schemas.microsoft.com/office/powerpoint/2010/main" val="18793311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NSHAPP</a:t>
            </a:r>
            <a:r>
              <a:rPr lang="en-US" b="1" dirty="0"/>
              <a:t> </a:t>
            </a:r>
            <a:r>
              <a:rPr lang="en-US" b="1" dirty="0" smtClean="0"/>
              <a:t>Successes</a:t>
            </a:r>
            <a:endParaRPr lang="en-US" b="1" dirty="0"/>
          </a:p>
        </p:txBody>
      </p:sp>
      <p:sp>
        <p:nvSpPr>
          <p:cNvPr id="3" name="Content Placeholder 2"/>
          <p:cNvSpPr>
            <a:spLocks noGrp="1"/>
          </p:cNvSpPr>
          <p:nvPr>
            <p:ph idx="1"/>
          </p:nvPr>
        </p:nvSpPr>
        <p:spPr/>
        <p:txBody>
          <a:bodyPr>
            <a:normAutofit/>
          </a:bodyPr>
          <a:lstStyle/>
          <a:p>
            <a:r>
              <a:rPr lang="en-US" dirty="0" smtClean="0"/>
              <a:t>Detected and destroyed positive seed lots</a:t>
            </a:r>
          </a:p>
          <a:p>
            <a:r>
              <a:rPr lang="en-US" dirty="0" smtClean="0"/>
              <a:t>Increased collaboration with industry</a:t>
            </a:r>
          </a:p>
          <a:p>
            <a:r>
              <a:rPr lang="en-US" dirty="0" smtClean="0"/>
              <a:t>Increased knowledge of seed business models within APHIS</a:t>
            </a:r>
          </a:p>
          <a:p>
            <a:r>
              <a:rPr lang="en-US" dirty="0" smtClean="0"/>
              <a:t>Creating ideas for future seed work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4896" y="3977481"/>
            <a:ext cx="3673656" cy="24198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56" y="4073573"/>
            <a:ext cx="3626244" cy="2419821"/>
          </a:xfrm>
          <a:prstGeom prst="rect">
            <a:avLst/>
          </a:prstGeom>
        </p:spPr>
      </p:pic>
    </p:spTree>
    <p:extLst>
      <p:ext uri="{BB962C8B-B14F-4D97-AF65-F5344CB8AC3E}">
        <p14:creationId xmlns:p14="http://schemas.microsoft.com/office/powerpoint/2010/main" val="38320457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NSHAPP</a:t>
            </a:r>
            <a:r>
              <a:rPr lang="en-US" b="1" dirty="0"/>
              <a:t> </a:t>
            </a:r>
            <a:r>
              <a:rPr lang="en-US" b="1" dirty="0" smtClean="0"/>
              <a:t>Challenges</a:t>
            </a:r>
            <a:endParaRPr lang="en-US" b="1" dirty="0"/>
          </a:p>
        </p:txBody>
      </p:sp>
      <p:sp>
        <p:nvSpPr>
          <p:cNvPr id="3" name="Content Placeholder 2"/>
          <p:cNvSpPr>
            <a:spLocks noGrp="1"/>
          </p:cNvSpPr>
          <p:nvPr>
            <p:ph idx="1"/>
          </p:nvPr>
        </p:nvSpPr>
        <p:spPr/>
        <p:txBody>
          <a:bodyPr>
            <a:normAutofit/>
          </a:bodyPr>
          <a:lstStyle/>
          <a:p>
            <a:r>
              <a:rPr lang="en-US" sz="2800" dirty="0" smtClean="0"/>
              <a:t>Encouraging industry participation</a:t>
            </a:r>
          </a:p>
          <a:p>
            <a:pPr lvl="1"/>
            <a:r>
              <a:rPr lang="en-US" sz="2800" dirty="0" smtClean="0"/>
              <a:t>What is the incentive to participate?</a:t>
            </a:r>
          </a:p>
          <a:p>
            <a:r>
              <a:rPr lang="en-US" sz="2800" dirty="0" smtClean="0"/>
              <a:t>Working within the different business models of the participating companies</a:t>
            </a:r>
          </a:p>
          <a:p>
            <a:r>
              <a:rPr lang="en-US" sz="2800" dirty="0" smtClean="0"/>
              <a:t>Focus is only on seed testing</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4827928"/>
            <a:ext cx="2507907" cy="1880930"/>
          </a:xfrm>
          <a:prstGeom prst="rect">
            <a:avLst/>
          </a:prstGeom>
        </p:spPr>
      </p:pic>
    </p:spTree>
    <p:extLst>
      <p:ext uri="{BB962C8B-B14F-4D97-AF65-F5344CB8AC3E}">
        <p14:creationId xmlns:p14="http://schemas.microsoft.com/office/powerpoint/2010/main" val="37486271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How do we mitigate the seed pathway?</a:t>
            </a:r>
            <a:endParaRPr lang="en-US"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219" y="2116697"/>
            <a:ext cx="3525518" cy="27708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325" y="2116697"/>
            <a:ext cx="3700785" cy="2770892"/>
          </a:xfrm>
          <a:prstGeom prst="rect">
            <a:avLst/>
          </a:prstGeom>
        </p:spPr>
      </p:pic>
    </p:spTree>
    <p:extLst>
      <p:ext uri="{BB962C8B-B14F-4D97-AF65-F5344CB8AC3E}">
        <p14:creationId xmlns:p14="http://schemas.microsoft.com/office/powerpoint/2010/main" val="25120806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Potential Models Considered</a:t>
            </a:r>
            <a:endParaRPr lang="en-US" b="1" dirty="0"/>
          </a:p>
        </p:txBody>
      </p:sp>
      <p:sp>
        <p:nvSpPr>
          <p:cNvPr id="3" name="Content Placeholder 2"/>
          <p:cNvSpPr>
            <a:spLocks noGrp="1"/>
          </p:cNvSpPr>
          <p:nvPr>
            <p:ph idx="1"/>
          </p:nvPr>
        </p:nvSpPr>
        <p:spPr/>
        <p:txBody>
          <a:bodyPr/>
          <a:lstStyle/>
          <a:p>
            <a:r>
              <a:rPr lang="en-US" dirty="0" smtClean="0"/>
              <a:t>NAPPRA (Not Allowed Pending PRA) and NSHAPP</a:t>
            </a:r>
          </a:p>
          <a:p>
            <a:r>
              <a:rPr lang="en-US" dirty="0" smtClean="0"/>
              <a:t>Citrus Nursery Stock Protocol</a:t>
            </a:r>
          </a:p>
          <a:p>
            <a:r>
              <a:rPr lang="en-US" dirty="0" smtClean="0"/>
              <a:t>EC Nursery Passport</a:t>
            </a:r>
          </a:p>
          <a:p>
            <a:r>
              <a:rPr lang="en-US" dirty="0" smtClean="0"/>
              <a:t>Seed Industry Best Management Practices</a:t>
            </a:r>
          </a:p>
          <a:p>
            <a:r>
              <a:rPr lang="en-US" dirty="0" smtClean="0"/>
              <a:t>ISPM 15</a:t>
            </a:r>
          </a:p>
          <a:p>
            <a:r>
              <a:rPr lang="en-US" dirty="0" smtClean="0"/>
              <a:t>SANC (Systems Approach to Nursery Certification)</a:t>
            </a:r>
          </a:p>
          <a:p>
            <a:r>
              <a:rPr lang="en-US" dirty="0" smtClean="0"/>
              <a:t>USGCP/USNCP (US Greenhouse Certification Program/US Nursery Certification Program)</a:t>
            </a:r>
            <a:endParaRPr lang="en-US" dirty="0"/>
          </a:p>
        </p:txBody>
      </p:sp>
    </p:spTree>
    <p:extLst>
      <p:ext uri="{BB962C8B-B14F-4D97-AF65-F5344CB8AC3E}">
        <p14:creationId xmlns:p14="http://schemas.microsoft.com/office/powerpoint/2010/main" val="10831345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Commonalities of Systems Considered</a:t>
            </a:r>
            <a:endParaRPr lang="en-US" b="1" dirty="0"/>
          </a:p>
        </p:txBody>
      </p:sp>
      <p:sp>
        <p:nvSpPr>
          <p:cNvPr id="25602" name="Rectangle 3"/>
          <p:cNvSpPr>
            <a:spLocks noGrp="1" noRot="1" noChangeArrowheads="1"/>
          </p:cNvSpPr>
          <p:nvPr>
            <p:ph idx="1"/>
          </p:nvPr>
        </p:nvSpPr>
        <p:spPr>
          <a:xfrm>
            <a:off x="457200" y="1981200"/>
            <a:ext cx="8229600" cy="4495800"/>
          </a:xfrm>
        </p:spPr>
        <p:txBody>
          <a:bodyPr/>
          <a:lstStyle/>
          <a:p>
            <a:pPr eaLnBrk="1" hangingPunct="1">
              <a:lnSpc>
                <a:spcPct val="80000"/>
              </a:lnSpc>
            </a:pPr>
            <a:r>
              <a:rPr lang="en-US" altLang="en-US" sz="3200" dirty="0" smtClean="0">
                <a:effectLst/>
              </a:rPr>
              <a:t>Start clean and stay clean</a:t>
            </a:r>
          </a:p>
          <a:p>
            <a:pPr eaLnBrk="1" hangingPunct="1">
              <a:lnSpc>
                <a:spcPct val="80000"/>
              </a:lnSpc>
            </a:pPr>
            <a:r>
              <a:rPr lang="en-US" altLang="en-US" sz="3200" dirty="0" smtClean="0"/>
              <a:t>Document systems to maintain integrity of crop</a:t>
            </a:r>
          </a:p>
          <a:p>
            <a:pPr eaLnBrk="1" hangingPunct="1">
              <a:lnSpc>
                <a:spcPct val="80000"/>
              </a:lnSpc>
            </a:pPr>
            <a:r>
              <a:rPr lang="en-US" altLang="en-US" sz="3200" dirty="0" smtClean="0">
                <a:effectLst/>
              </a:rPr>
              <a:t>Using testing to verify system integrity</a:t>
            </a:r>
          </a:p>
          <a:p>
            <a:pPr eaLnBrk="1" hangingPunct="1">
              <a:lnSpc>
                <a:spcPct val="80000"/>
              </a:lnSpc>
            </a:pPr>
            <a:r>
              <a:rPr lang="en-US" altLang="en-US" sz="3200" dirty="0" smtClean="0"/>
              <a:t>Complicated movement patterns</a:t>
            </a:r>
            <a:endParaRPr lang="en-US" altLang="en-US" sz="3200" dirty="0" smtClean="0">
              <a:effectLst/>
            </a:endParaRPr>
          </a:p>
          <a:p>
            <a:pPr eaLnBrk="1" hangingPunct="1">
              <a:lnSpc>
                <a:spcPct val="80000"/>
              </a:lnSpc>
            </a:pPr>
            <a:endParaRPr lang="en-US" altLang="en-US" sz="1200" dirty="0" smtClean="0">
              <a:effectLst/>
              <a:latin typeface="Calibri" panose="020F0502020204030204" pitchFamily="34" charset="0"/>
            </a:endParaRPr>
          </a:p>
          <a:p>
            <a:pPr eaLnBrk="1" hangingPunct="1">
              <a:lnSpc>
                <a:spcPct val="80000"/>
              </a:lnSpc>
            </a:pPr>
            <a:endParaRPr lang="en-US" altLang="en-US" dirty="0" smtClean="0">
              <a:effectLst/>
              <a:latin typeface="Calibri" panose="020F0502020204030204" pitchFamily="34" charset="0"/>
            </a:endParaRPr>
          </a:p>
        </p:txBody>
      </p:sp>
    </p:spTree>
    <p:extLst>
      <p:ext uri="{BB962C8B-B14F-4D97-AF65-F5344CB8AC3E}">
        <p14:creationId xmlns:p14="http://schemas.microsoft.com/office/powerpoint/2010/main" val="15413599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b="1" dirty="0" smtClean="0">
                <a:solidFill>
                  <a:schemeClr val="tx2"/>
                </a:solidFill>
              </a:rPr>
              <a:t>International</a:t>
            </a:r>
            <a:r>
              <a:rPr lang="en-US" b="1" dirty="0" smtClean="0"/>
              <a:t> </a:t>
            </a:r>
            <a:r>
              <a:rPr lang="en-US" b="1" dirty="0" smtClean="0">
                <a:solidFill>
                  <a:schemeClr val="tx2"/>
                </a:solidFill>
              </a:rPr>
              <a:t>Interest in Seeds</a:t>
            </a:r>
            <a:endParaRPr lang="en-US" b="1" dirty="0">
              <a:solidFill>
                <a:schemeClr val="tx2"/>
              </a:solidFill>
            </a:endParaRPr>
          </a:p>
        </p:txBody>
      </p:sp>
      <p:sp>
        <p:nvSpPr>
          <p:cNvPr id="3" name="Content Placeholder 2"/>
          <p:cNvSpPr>
            <a:spLocks noGrp="1"/>
          </p:cNvSpPr>
          <p:nvPr>
            <p:ph idx="1"/>
          </p:nvPr>
        </p:nvSpPr>
        <p:spPr>
          <a:xfrm>
            <a:off x="457200" y="1981200"/>
            <a:ext cx="8229600" cy="4495800"/>
          </a:xfrm>
        </p:spPr>
        <p:txBody>
          <a:bodyPr>
            <a:normAutofit/>
          </a:bodyPr>
          <a:lstStyle/>
          <a:p>
            <a:r>
              <a:rPr lang="en-US" sz="2800" dirty="0" smtClean="0"/>
              <a:t>Recent increase in number of requirements and regulations from other countries</a:t>
            </a:r>
          </a:p>
          <a:p>
            <a:r>
              <a:rPr lang="en-US" sz="2800" dirty="0" smtClean="0"/>
              <a:t>Ongoing work to develop an international seed movement standard</a:t>
            </a:r>
          </a:p>
          <a:p>
            <a:r>
              <a:rPr lang="en-US" sz="2800" dirty="0" smtClean="0"/>
              <a:t>Seed treatment project in NAPPO</a:t>
            </a:r>
          </a:p>
          <a:p>
            <a:r>
              <a:rPr lang="en-US" sz="2800" dirty="0" smtClean="0"/>
              <a:t>Opportunity for PPQ and Seed Industry</a:t>
            </a:r>
            <a:endParaRPr lang="en-US" sz="2800" dirty="0"/>
          </a:p>
        </p:txBody>
      </p:sp>
    </p:spTree>
    <p:extLst>
      <p:ext uri="{BB962C8B-B14F-4D97-AF65-F5344CB8AC3E}">
        <p14:creationId xmlns:p14="http://schemas.microsoft.com/office/powerpoint/2010/main" val="9916442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7384"/>
            <a:ext cx="9144000" cy="710645"/>
          </a:xfrm>
        </p:spPr>
        <p:txBody>
          <a:bodyPr>
            <a:normAutofit/>
          </a:bodyPr>
          <a:lstStyle/>
          <a:p>
            <a:pPr algn="ctr"/>
            <a:r>
              <a:rPr lang="en-US" b="1" dirty="0" smtClean="0"/>
              <a:t>Regulatory Framework for Seed Health</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4" y="1811338"/>
            <a:ext cx="6788943" cy="4525962"/>
          </a:xfrm>
        </p:spPr>
      </p:pic>
      <p:sp>
        <p:nvSpPr>
          <p:cNvPr id="5" name="Rectangle 4"/>
          <p:cNvSpPr/>
          <p:nvPr/>
        </p:nvSpPr>
        <p:spPr>
          <a:xfrm>
            <a:off x="1418568" y="3714310"/>
            <a:ext cx="3153427" cy="923330"/>
          </a:xfrm>
          <a:prstGeom prst="rect">
            <a:avLst/>
          </a:prstGeom>
          <a:noFill/>
        </p:spPr>
        <p:txBody>
          <a:bodyPr wrap="none" lIns="91440" tIns="45720" rIns="91440" bIns="45720">
            <a:spAutoFit/>
          </a:bodyPr>
          <a:lstStyle/>
          <a:p>
            <a:pPr algn="ctr"/>
            <a:r>
              <a:rPr lang="en-US" sz="5400" b="1" spc="50" dirty="0" err="1" smtClean="0">
                <a:ln w="0"/>
                <a:solidFill>
                  <a:schemeClr val="bg2"/>
                </a:solidFill>
                <a:effectLst>
                  <a:innerShdw blurRad="63500" dist="50800" dir="13500000">
                    <a:srgbClr val="000000">
                      <a:alpha val="50000"/>
                    </a:srgbClr>
                  </a:innerShdw>
                </a:effectLst>
              </a:rPr>
              <a:t>ReFreSH</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5964011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9570" t="40854" r="32342" b="20440"/>
          <a:stretch/>
        </p:blipFill>
        <p:spPr>
          <a:xfrm>
            <a:off x="457200" y="3000039"/>
            <a:ext cx="8686800" cy="3857961"/>
          </a:xfrm>
          <a:prstGeom prst="rect">
            <a:avLst/>
          </a:prstGeom>
        </p:spPr>
      </p:pic>
      <p:sp>
        <p:nvSpPr>
          <p:cNvPr id="2" name="Title 1"/>
          <p:cNvSpPr>
            <a:spLocks noGrp="1"/>
          </p:cNvSpPr>
          <p:nvPr>
            <p:ph type="title"/>
          </p:nvPr>
        </p:nvSpPr>
        <p:spPr/>
        <p:txBody>
          <a:bodyPr/>
          <a:lstStyle/>
          <a:p>
            <a:r>
              <a:rPr lang="en-US" b="1" dirty="0" smtClean="0"/>
              <a:t>A New Approach</a:t>
            </a:r>
            <a:endParaRPr lang="en-US" b="1" dirty="0"/>
          </a:p>
        </p:txBody>
      </p:sp>
      <p:sp>
        <p:nvSpPr>
          <p:cNvPr id="3" name="Content Placeholder 2"/>
          <p:cNvSpPr>
            <a:spLocks noGrp="1"/>
          </p:cNvSpPr>
          <p:nvPr>
            <p:ph idx="1"/>
          </p:nvPr>
        </p:nvSpPr>
        <p:spPr/>
        <p:txBody>
          <a:bodyPr>
            <a:normAutofit/>
          </a:bodyPr>
          <a:lstStyle/>
          <a:p>
            <a:r>
              <a:rPr lang="en-US" sz="2800" b="1" dirty="0" smtClean="0"/>
              <a:t>Re</a:t>
            </a:r>
            <a:r>
              <a:rPr lang="en-US" sz="2800" dirty="0" smtClean="0"/>
              <a:t>gulatory </a:t>
            </a:r>
            <a:r>
              <a:rPr lang="en-US" sz="2800" b="1" dirty="0" smtClean="0"/>
              <a:t>Fr</a:t>
            </a:r>
            <a:r>
              <a:rPr lang="en-US" sz="2800" dirty="0" smtClean="0"/>
              <a:t>amework for </a:t>
            </a:r>
            <a:r>
              <a:rPr lang="en-US" sz="2800" b="1" dirty="0"/>
              <a:t>S</a:t>
            </a:r>
            <a:r>
              <a:rPr lang="en-US" sz="2800" dirty="0" smtClean="0"/>
              <a:t>eed </a:t>
            </a:r>
            <a:r>
              <a:rPr lang="en-US" sz="2800" b="1" dirty="0" smtClean="0"/>
              <a:t>H</a:t>
            </a:r>
            <a:r>
              <a:rPr lang="en-US" sz="2800" dirty="0" smtClean="0"/>
              <a:t>ealth (</a:t>
            </a:r>
            <a:r>
              <a:rPr lang="en-US" sz="2800" dirty="0" err="1" smtClean="0"/>
              <a:t>ReFreSH</a:t>
            </a:r>
            <a:r>
              <a:rPr lang="en-US" sz="2800" dirty="0" smtClean="0"/>
              <a:t>)</a:t>
            </a:r>
          </a:p>
          <a:p>
            <a:r>
              <a:rPr lang="en-US" sz="2800" dirty="0" smtClean="0"/>
              <a:t>Risk-, science-based systems approach</a:t>
            </a:r>
          </a:p>
          <a:p>
            <a:r>
              <a:rPr lang="en-US" sz="2800" dirty="0" smtClean="0"/>
              <a:t>Work within current seed trade model</a:t>
            </a:r>
          </a:p>
          <a:p>
            <a:r>
              <a:rPr lang="en-US" sz="2800" dirty="0" smtClean="0"/>
              <a:t>Leverage industry best practices</a:t>
            </a:r>
          </a:p>
          <a:p>
            <a:r>
              <a:rPr lang="en-US" sz="2800" dirty="0" smtClean="0"/>
              <a:t>Promote global adoption </a:t>
            </a:r>
            <a:br>
              <a:rPr lang="en-US" sz="2800" dirty="0" smtClean="0"/>
            </a:br>
            <a:r>
              <a:rPr lang="en-US" sz="2800" dirty="0" smtClean="0"/>
              <a:t>of seed trade framework</a:t>
            </a:r>
            <a:endParaRPr lang="en-US" sz="2800" dirty="0"/>
          </a:p>
        </p:txBody>
      </p:sp>
    </p:spTree>
    <p:extLst>
      <p:ext uri="{BB962C8B-B14F-4D97-AF65-F5344CB8AC3E}">
        <p14:creationId xmlns:p14="http://schemas.microsoft.com/office/powerpoint/2010/main" val="741994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b="1" dirty="0" smtClean="0"/>
              <a:t>U.S. System and Philosophy Regarding Seed</a:t>
            </a:r>
            <a:endParaRPr lang="en-US" b="1" dirty="0"/>
          </a:p>
        </p:txBody>
      </p:sp>
      <p:sp>
        <p:nvSpPr>
          <p:cNvPr id="3" name="Content Placeholder 2"/>
          <p:cNvSpPr>
            <a:spLocks noGrp="1"/>
          </p:cNvSpPr>
          <p:nvPr>
            <p:ph idx="1"/>
          </p:nvPr>
        </p:nvSpPr>
        <p:spPr>
          <a:xfrm>
            <a:off x="457200" y="1143000"/>
            <a:ext cx="8229600" cy="5334000"/>
          </a:xfrm>
        </p:spPr>
        <p:txBody>
          <a:bodyPr/>
          <a:lstStyle/>
          <a:p>
            <a:r>
              <a:rPr lang="en-US" dirty="0" smtClean="0"/>
              <a:t>Seed is generally considered low ri</a:t>
            </a:r>
            <a:r>
              <a:rPr lang="en-US" b="1" dirty="0" smtClean="0"/>
              <a:t>sk </a:t>
            </a:r>
            <a:r>
              <a:rPr lang="en-US" dirty="0" smtClean="0"/>
              <a:t>(except for certain seed transmitted pests)</a:t>
            </a:r>
          </a:p>
          <a:p>
            <a:r>
              <a:rPr lang="en-US" dirty="0" smtClean="0"/>
              <a:t>The market place dictates what seed varieties are marketed</a:t>
            </a:r>
          </a:p>
          <a:p>
            <a:pPr lvl="1"/>
            <a:r>
              <a:rPr lang="en-US" dirty="0" smtClean="0"/>
              <a:t>No mandatory variety registration in the U.S.</a:t>
            </a:r>
          </a:p>
          <a:p>
            <a:pPr lvl="1"/>
            <a:r>
              <a:rPr lang="en-US" dirty="0" smtClean="0"/>
              <a:t>Seed performance is regulated according to the label (FSA)</a:t>
            </a:r>
          </a:p>
          <a:p>
            <a:pPr lvl="1"/>
            <a:r>
              <a:rPr lang="en-US" dirty="0" smtClean="0"/>
              <a:t>Poor performing varieties do not compete well in the market place</a:t>
            </a:r>
          </a:p>
          <a:p>
            <a:pPr lvl="1"/>
            <a:r>
              <a:rPr lang="en-US" dirty="0" smtClean="0"/>
              <a:t>Intellectual property protected through PVP and patents</a:t>
            </a:r>
          </a:p>
          <a:p>
            <a:r>
              <a:rPr lang="en-US" dirty="0" smtClean="0"/>
              <a:t>APHIS makes no distinction based on intended use of seed</a:t>
            </a:r>
          </a:p>
          <a:p>
            <a:pPr lvl="1"/>
            <a:r>
              <a:rPr lang="en-US" dirty="0" smtClean="0"/>
              <a:t>Seed lots must only meet phytosanitary import requirements, whether the intend use is for breeding, research, seed increase, seed commercialization</a:t>
            </a:r>
          </a:p>
          <a:p>
            <a:pPr lvl="1"/>
            <a:r>
              <a:rPr lang="en-US" dirty="0" smtClean="0"/>
              <a:t>No distinctions made on size of the seed consignment</a:t>
            </a:r>
            <a:endParaRPr lang="en-US" dirty="0"/>
          </a:p>
        </p:txBody>
      </p:sp>
    </p:spTree>
    <p:extLst>
      <p:ext uri="{BB962C8B-B14F-4D97-AF65-F5344CB8AC3E}">
        <p14:creationId xmlns:p14="http://schemas.microsoft.com/office/powerpoint/2010/main" val="42651377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ReFreSH</a:t>
            </a:r>
            <a:r>
              <a:rPr lang="en-US" b="1" dirty="0" smtClean="0"/>
              <a:t>-Clean Seed “Passport”</a:t>
            </a:r>
            <a:endParaRPr lang="en-US" b="1" dirty="0"/>
          </a:p>
        </p:txBody>
      </p:sp>
      <p:sp>
        <p:nvSpPr>
          <p:cNvPr id="3" name="Content Placeholder 2"/>
          <p:cNvSpPr>
            <a:spLocks noGrp="1"/>
          </p:cNvSpPr>
          <p:nvPr>
            <p:ph idx="1"/>
          </p:nvPr>
        </p:nvSpPr>
        <p:spPr>
          <a:xfrm>
            <a:off x="457200" y="1828800"/>
            <a:ext cx="8229600" cy="4648200"/>
          </a:xfrm>
        </p:spPr>
        <p:txBody>
          <a:bodyPr>
            <a:normAutofit/>
          </a:bodyPr>
          <a:lstStyle/>
          <a:p>
            <a:r>
              <a:rPr lang="en-US" sz="2800" dirty="0" smtClean="0"/>
              <a:t>Participating company will be issued a clean seed document </a:t>
            </a:r>
          </a:p>
          <a:p>
            <a:r>
              <a:rPr lang="en-US" sz="2800" dirty="0" smtClean="0"/>
              <a:t>Production process will be certified/accredited at each stage</a:t>
            </a:r>
          </a:p>
          <a:p>
            <a:r>
              <a:rPr lang="en-US" sz="2800" dirty="0" smtClean="0"/>
              <a:t>Industry required to report pests</a:t>
            </a:r>
          </a:p>
          <a:p>
            <a:r>
              <a:rPr lang="en-US" sz="2800" dirty="0" smtClean="0"/>
              <a:t>Goal: Facilitate safer global movement of clean seed</a:t>
            </a:r>
            <a:endParaRPr lang="en-US" sz="2800" dirty="0"/>
          </a:p>
        </p:txBody>
      </p:sp>
    </p:spTree>
    <p:extLst>
      <p:ext uri="{BB962C8B-B14F-4D97-AF65-F5344CB8AC3E}">
        <p14:creationId xmlns:p14="http://schemas.microsoft.com/office/powerpoint/2010/main" val="34095268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ReFreSH</a:t>
            </a:r>
            <a:r>
              <a:rPr lang="en-US" b="1" dirty="0" smtClean="0"/>
              <a:t> </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8361079"/>
              </p:ext>
            </p:extLst>
          </p:nvPr>
        </p:nvGraphicFramePr>
        <p:xfrm>
          <a:off x="457200" y="1811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3428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chemeClr val="tx1"/>
                </a:solidFill>
              </a:rPr>
              <a:t>ReFreSH</a:t>
            </a:r>
            <a:endParaRPr lang="en-US" sz="28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5180790"/>
              </p:ext>
            </p:extLst>
          </p:nvPr>
        </p:nvGraphicFramePr>
        <p:xfrm>
          <a:off x="457200" y="18113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14859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Developing the Framework: </a:t>
            </a:r>
            <a:r>
              <a:rPr lang="en-US" dirty="0" err="1" smtClean="0"/>
              <a:t>ReFreSH</a:t>
            </a:r>
            <a:r>
              <a:rPr lang="en-US" dirty="0" smtClean="0"/>
              <a:t> Workshop, January 27, 2017</a:t>
            </a:r>
            <a:endParaRPr lang="en-US" b="1" dirty="0"/>
          </a:p>
        </p:txBody>
      </p:sp>
      <p:sp>
        <p:nvSpPr>
          <p:cNvPr id="3" name="Content Placeholder 2"/>
          <p:cNvSpPr>
            <a:spLocks noGrp="1"/>
          </p:cNvSpPr>
          <p:nvPr>
            <p:ph idx="1"/>
          </p:nvPr>
        </p:nvSpPr>
        <p:spPr/>
        <p:txBody>
          <a:bodyPr>
            <a:normAutofit/>
          </a:bodyPr>
          <a:lstStyle/>
          <a:p>
            <a:r>
              <a:rPr lang="en-US" dirty="0" smtClean="0"/>
              <a:t>Understand current industry practices</a:t>
            </a:r>
          </a:p>
          <a:p>
            <a:pPr lvl="1"/>
            <a:r>
              <a:rPr lang="en-US" dirty="0" smtClean="0"/>
              <a:t>Pest management</a:t>
            </a:r>
          </a:p>
          <a:p>
            <a:pPr lvl="1"/>
            <a:r>
              <a:rPr lang="en-US" dirty="0" smtClean="0"/>
              <a:t>Post-harvest processing</a:t>
            </a:r>
          </a:p>
          <a:p>
            <a:pPr lvl="1"/>
            <a:r>
              <a:rPr lang="en-US" dirty="0" smtClean="0"/>
              <a:t>Quality management</a:t>
            </a:r>
          </a:p>
          <a:p>
            <a:r>
              <a:rPr lang="en-US" dirty="0" smtClean="0"/>
              <a:t>Evaluate risk</a:t>
            </a:r>
          </a:p>
          <a:p>
            <a:r>
              <a:rPr lang="en-US" dirty="0" smtClean="0"/>
              <a:t>Determine available risk mitigation tools</a:t>
            </a:r>
          </a:p>
          <a:p>
            <a:r>
              <a:rPr lang="en-US" dirty="0" smtClean="0"/>
              <a:t>Identify gaps </a:t>
            </a:r>
          </a:p>
          <a:p>
            <a:endParaRPr lang="en-US" dirty="0"/>
          </a:p>
          <a:p>
            <a:pPr marL="0" indent="0">
              <a:buNone/>
            </a:pPr>
            <a:r>
              <a:rPr lang="en-US" dirty="0" smtClean="0"/>
              <a:t>Industry collaboration is critical.</a:t>
            </a:r>
            <a:endParaRPr lang="en-US" dirty="0"/>
          </a:p>
        </p:txBody>
      </p:sp>
    </p:spTree>
    <p:extLst>
      <p:ext uri="{BB962C8B-B14F-4D97-AF65-F5344CB8AC3E}">
        <p14:creationId xmlns:p14="http://schemas.microsoft.com/office/powerpoint/2010/main" val="19146028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Information Needs</a:t>
            </a:r>
            <a:endParaRPr lang="en-US" b="1" dirty="0"/>
          </a:p>
        </p:txBody>
      </p:sp>
      <p:sp>
        <p:nvSpPr>
          <p:cNvPr id="3" name="Content Placeholder 2"/>
          <p:cNvSpPr>
            <a:spLocks noGrp="1"/>
          </p:cNvSpPr>
          <p:nvPr>
            <p:ph idx="1"/>
          </p:nvPr>
        </p:nvSpPr>
        <p:spPr/>
        <p:txBody>
          <a:bodyPr>
            <a:normAutofit/>
          </a:bodyPr>
          <a:lstStyle/>
          <a:p>
            <a:r>
              <a:rPr lang="en-US" sz="3200" dirty="0" smtClean="0"/>
              <a:t>Seed production practices</a:t>
            </a:r>
          </a:p>
          <a:p>
            <a:r>
              <a:rPr lang="en-US" sz="3200" dirty="0" smtClean="0"/>
              <a:t>Global production areas and typical movement patterns</a:t>
            </a:r>
          </a:p>
          <a:p>
            <a:r>
              <a:rPr lang="en-US" sz="3200" dirty="0" smtClean="0"/>
              <a:t>Pests of high concern</a:t>
            </a:r>
          </a:p>
          <a:p>
            <a:r>
              <a:rPr lang="en-US" sz="3200" dirty="0" smtClean="0"/>
              <a:t>Differences between small and large producers</a:t>
            </a:r>
          </a:p>
          <a:p>
            <a:endParaRPr lang="en-US" sz="3200" dirty="0" smtClean="0"/>
          </a:p>
          <a:p>
            <a:endParaRPr lang="en-US" dirty="0" smtClean="0"/>
          </a:p>
        </p:txBody>
      </p:sp>
      <p:sp>
        <p:nvSpPr>
          <p:cNvPr id="4" name="TextBox 3"/>
          <p:cNvSpPr txBox="1"/>
          <p:nvPr/>
        </p:nvSpPr>
        <p:spPr>
          <a:xfrm>
            <a:off x="193588" y="6430318"/>
            <a:ext cx="506627" cy="369332"/>
          </a:xfrm>
          <a:prstGeom prst="rect">
            <a:avLst/>
          </a:prstGeom>
          <a:noFill/>
        </p:spPr>
        <p:txBody>
          <a:bodyPr wrap="square" rtlCol="0">
            <a:spAutoFit/>
          </a:bodyPr>
          <a:lstStyle/>
          <a:p>
            <a:fld id="{5AB89573-FEC2-480C-816B-51981534244F}" type="slidenum">
              <a:rPr lang="en-US" smtClean="0"/>
              <a:t>64</a:t>
            </a:fld>
            <a:endParaRPr lang="en-US" dirty="0"/>
          </a:p>
        </p:txBody>
      </p:sp>
    </p:spTree>
    <p:extLst>
      <p:ext uri="{BB962C8B-B14F-4D97-AF65-F5344CB8AC3E}">
        <p14:creationId xmlns:p14="http://schemas.microsoft.com/office/powerpoint/2010/main" val="10823069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Information Sharing Between APHIS and Industry</a:t>
            </a:r>
            <a:endParaRPr lang="en-US" b="1" dirty="0"/>
          </a:p>
        </p:txBody>
      </p:sp>
      <p:sp>
        <p:nvSpPr>
          <p:cNvPr id="3" name="Content Placeholder 2"/>
          <p:cNvSpPr>
            <a:spLocks noGrp="1"/>
          </p:cNvSpPr>
          <p:nvPr>
            <p:ph idx="1"/>
          </p:nvPr>
        </p:nvSpPr>
        <p:spPr>
          <a:xfrm>
            <a:off x="457200" y="1828800"/>
            <a:ext cx="8229600" cy="4648200"/>
          </a:xfrm>
        </p:spPr>
        <p:txBody>
          <a:bodyPr>
            <a:normAutofit/>
          </a:bodyPr>
          <a:lstStyle/>
          <a:p>
            <a:r>
              <a:rPr lang="en-US" sz="3200" dirty="0" smtClean="0"/>
              <a:t>How can industry be comfortable sharing information?</a:t>
            </a:r>
          </a:p>
          <a:p>
            <a:r>
              <a:rPr lang="en-US" sz="3200" dirty="0" smtClean="0"/>
              <a:t>Confidentiality agreements?</a:t>
            </a:r>
          </a:p>
          <a:p>
            <a:r>
              <a:rPr lang="en-US" sz="3200" dirty="0" smtClean="0"/>
              <a:t>One on one meetings?</a:t>
            </a:r>
          </a:p>
          <a:p>
            <a:r>
              <a:rPr lang="en-US" sz="3200" dirty="0" smtClean="0"/>
              <a:t>Joint APHIS/ASTA working groups to develop the framework</a:t>
            </a:r>
          </a:p>
          <a:p>
            <a:endParaRPr lang="en-US" dirty="0" smtClean="0"/>
          </a:p>
          <a:p>
            <a:endParaRPr lang="en-US" dirty="0" smtClean="0"/>
          </a:p>
        </p:txBody>
      </p:sp>
      <p:sp>
        <p:nvSpPr>
          <p:cNvPr id="4" name="TextBox 3"/>
          <p:cNvSpPr txBox="1"/>
          <p:nvPr/>
        </p:nvSpPr>
        <p:spPr>
          <a:xfrm>
            <a:off x="193588" y="6430318"/>
            <a:ext cx="506627" cy="369332"/>
          </a:xfrm>
          <a:prstGeom prst="rect">
            <a:avLst/>
          </a:prstGeom>
          <a:noFill/>
        </p:spPr>
        <p:txBody>
          <a:bodyPr wrap="square" rtlCol="0">
            <a:spAutoFit/>
          </a:bodyPr>
          <a:lstStyle/>
          <a:p>
            <a:fld id="{5AB89573-FEC2-480C-816B-51981534244F}" type="slidenum">
              <a:rPr lang="en-US" smtClean="0"/>
              <a:t>65</a:t>
            </a:fld>
            <a:endParaRPr lang="en-US" dirty="0"/>
          </a:p>
        </p:txBody>
      </p:sp>
    </p:spTree>
    <p:extLst>
      <p:ext uri="{BB962C8B-B14F-4D97-AF65-F5344CB8AC3E}">
        <p14:creationId xmlns:p14="http://schemas.microsoft.com/office/powerpoint/2010/main" val="34429191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Risk Characterization</a:t>
            </a:r>
            <a:endParaRPr lang="en-US" sz="3600" b="1" dirty="0"/>
          </a:p>
        </p:txBody>
      </p:sp>
      <p:sp>
        <p:nvSpPr>
          <p:cNvPr id="3" name="Content Placeholder 2"/>
          <p:cNvSpPr>
            <a:spLocks noGrp="1"/>
          </p:cNvSpPr>
          <p:nvPr>
            <p:ph idx="1"/>
          </p:nvPr>
        </p:nvSpPr>
        <p:spPr/>
        <p:txBody>
          <a:bodyPr>
            <a:normAutofit/>
          </a:bodyPr>
          <a:lstStyle/>
          <a:p>
            <a:r>
              <a:rPr lang="en-US" sz="3200" dirty="0" smtClean="0"/>
              <a:t>Pathway analysis</a:t>
            </a:r>
          </a:p>
          <a:p>
            <a:r>
              <a:rPr lang="en-US" sz="3200" dirty="0" smtClean="0"/>
              <a:t>Pest risk assessment of high profile crops</a:t>
            </a:r>
          </a:p>
          <a:p>
            <a:r>
              <a:rPr lang="en-US" sz="3200" dirty="0" smtClean="0"/>
              <a:t>Determine critical quarantine pests that follow the pathway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562" y="3426940"/>
            <a:ext cx="2278438" cy="3431059"/>
          </a:xfrm>
          <a:prstGeom prst="rect">
            <a:avLst/>
          </a:prstGeom>
        </p:spPr>
      </p:pic>
    </p:spTree>
    <p:extLst>
      <p:ext uri="{BB962C8B-B14F-4D97-AF65-F5344CB8AC3E}">
        <p14:creationId xmlns:p14="http://schemas.microsoft.com/office/powerpoint/2010/main" val="17943235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Technical Needs</a:t>
            </a:r>
            <a:endParaRPr lang="en-US" b="1" dirty="0"/>
          </a:p>
        </p:txBody>
      </p:sp>
      <p:sp>
        <p:nvSpPr>
          <p:cNvPr id="3" name="Content Placeholder 2"/>
          <p:cNvSpPr>
            <a:spLocks noGrp="1"/>
          </p:cNvSpPr>
          <p:nvPr>
            <p:ph idx="1"/>
          </p:nvPr>
        </p:nvSpPr>
        <p:spPr>
          <a:xfrm>
            <a:off x="457200" y="1676400"/>
            <a:ext cx="8229600" cy="4800600"/>
          </a:xfrm>
        </p:spPr>
        <p:txBody>
          <a:bodyPr>
            <a:normAutofit/>
          </a:bodyPr>
          <a:lstStyle/>
          <a:p>
            <a:r>
              <a:rPr lang="en-US" sz="3200" dirty="0" smtClean="0"/>
              <a:t>Develop validated testing methods for pathogens of concern</a:t>
            </a:r>
          </a:p>
          <a:p>
            <a:r>
              <a:rPr lang="en-US" sz="3200" dirty="0" smtClean="0"/>
              <a:t>Resolve sampling question</a:t>
            </a:r>
          </a:p>
          <a:p>
            <a:r>
              <a:rPr lang="en-US" sz="3200" dirty="0" smtClean="0"/>
              <a:t>What do we do with small lots of seeds?</a:t>
            </a:r>
            <a:endParaRPr lang="en-US" sz="3200" dirty="0"/>
          </a:p>
          <a:p>
            <a:endParaRPr lang="en-US" sz="3200" dirty="0" smtClean="0"/>
          </a:p>
          <a:p>
            <a:endParaRPr lang="en-US" dirty="0"/>
          </a:p>
        </p:txBody>
      </p:sp>
      <p:sp>
        <p:nvSpPr>
          <p:cNvPr id="5" name="TextBox 4"/>
          <p:cNvSpPr txBox="1"/>
          <p:nvPr/>
        </p:nvSpPr>
        <p:spPr>
          <a:xfrm>
            <a:off x="193588" y="6430318"/>
            <a:ext cx="506627" cy="369332"/>
          </a:xfrm>
          <a:prstGeom prst="rect">
            <a:avLst/>
          </a:prstGeom>
          <a:noFill/>
        </p:spPr>
        <p:txBody>
          <a:bodyPr wrap="square" rtlCol="0">
            <a:spAutoFit/>
          </a:bodyPr>
          <a:lstStyle/>
          <a:p>
            <a:fld id="{D1EC05BD-AA7D-4DCF-8E36-C90A6F7B00E1}" type="slidenum">
              <a:rPr lang="en-US" smtClean="0"/>
              <a:t>67</a:t>
            </a:fld>
            <a:endParaRPr lang="en-US" dirty="0"/>
          </a:p>
        </p:txBody>
      </p:sp>
    </p:spTree>
    <p:extLst>
      <p:ext uri="{BB962C8B-B14F-4D97-AF65-F5344CB8AC3E}">
        <p14:creationId xmlns:p14="http://schemas.microsoft.com/office/powerpoint/2010/main" val="15004039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Accreditation Standards</a:t>
            </a:r>
            <a:endParaRPr lang="en-US" b="1" dirty="0"/>
          </a:p>
        </p:txBody>
      </p:sp>
      <p:sp>
        <p:nvSpPr>
          <p:cNvPr id="3" name="Content Placeholder 2"/>
          <p:cNvSpPr>
            <a:spLocks noGrp="1"/>
          </p:cNvSpPr>
          <p:nvPr>
            <p:ph idx="1"/>
          </p:nvPr>
        </p:nvSpPr>
        <p:spPr/>
        <p:txBody>
          <a:bodyPr>
            <a:normAutofit/>
          </a:bodyPr>
          <a:lstStyle/>
          <a:p>
            <a:r>
              <a:rPr lang="en-US" sz="3200" dirty="0" smtClean="0"/>
              <a:t>Document and evaluate production practices</a:t>
            </a:r>
          </a:p>
          <a:p>
            <a:r>
              <a:rPr lang="en-US" sz="3200" dirty="0" smtClean="0"/>
              <a:t>Evaluate current best management practices</a:t>
            </a:r>
          </a:p>
          <a:p>
            <a:pPr lvl="1"/>
            <a:r>
              <a:rPr lang="en-US" sz="3200" dirty="0" smtClean="0"/>
              <a:t>What can we build on?</a:t>
            </a:r>
            <a:endParaRPr lang="en-US" sz="3200" dirty="0"/>
          </a:p>
          <a:p>
            <a:r>
              <a:rPr lang="en-US" sz="3200" dirty="0" smtClean="0"/>
              <a:t>Identify key risk management points in production and post-harvest processing</a:t>
            </a:r>
          </a:p>
          <a:p>
            <a:r>
              <a:rPr lang="en-US" sz="3200" dirty="0" smtClean="0"/>
              <a:t>Develop standards for production and post-harvest processing and storage</a:t>
            </a:r>
          </a:p>
          <a:p>
            <a:endParaRPr lang="en-US" sz="3200" dirty="0" smtClean="0"/>
          </a:p>
          <a:p>
            <a:endParaRPr lang="en-US" dirty="0"/>
          </a:p>
        </p:txBody>
      </p:sp>
      <p:sp>
        <p:nvSpPr>
          <p:cNvPr id="5" name="TextBox 4"/>
          <p:cNvSpPr txBox="1"/>
          <p:nvPr/>
        </p:nvSpPr>
        <p:spPr>
          <a:xfrm>
            <a:off x="193588" y="6430318"/>
            <a:ext cx="506627" cy="369332"/>
          </a:xfrm>
          <a:prstGeom prst="rect">
            <a:avLst/>
          </a:prstGeom>
          <a:noFill/>
        </p:spPr>
        <p:txBody>
          <a:bodyPr wrap="square" rtlCol="0">
            <a:spAutoFit/>
          </a:bodyPr>
          <a:lstStyle/>
          <a:p>
            <a:fld id="{D1EC05BD-AA7D-4DCF-8E36-C90A6F7B00E1}" type="slidenum">
              <a:rPr lang="en-US" smtClean="0"/>
              <a:t>68</a:t>
            </a:fld>
            <a:endParaRPr lang="en-US" dirty="0"/>
          </a:p>
        </p:txBody>
      </p:sp>
    </p:spTree>
    <p:extLst>
      <p:ext uri="{BB962C8B-B14F-4D97-AF65-F5344CB8AC3E}">
        <p14:creationId xmlns:p14="http://schemas.microsoft.com/office/powerpoint/2010/main" val="10657339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Leading a Global Conversation</a:t>
            </a:r>
          </a:p>
        </p:txBody>
      </p:sp>
      <p:sp>
        <p:nvSpPr>
          <p:cNvPr id="3" name="Content Placeholder 2"/>
          <p:cNvSpPr>
            <a:spLocks noGrp="1"/>
          </p:cNvSpPr>
          <p:nvPr>
            <p:ph idx="1"/>
          </p:nvPr>
        </p:nvSpPr>
        <p:spPr>
          <a:xfrm>
            <a:off x="457200" y="1752600"/>
            <a:ext cx="8229600" cy="4724400"/>
          </a:xfrm>
        </p:spPr>
        <p:txBody>
          <a:bodyPr>
            <a:normAutofit/>
          </a:bodyPr>
          <a:lstStyle/>
          <a:p>
            <a:r>
              <a:rPr lang="en-US" sz="2800" dirty="0" smtClean="0"/>
              <a:t>APHIS is working with other NPPOs to establish widely accepted global seed movement system that promotes a managed risk approach</a:t>
            </a:r>
          </a:p>
          <a:p>
            <a:r>
              <a:rPr lang="en-US" sz="2800" dirty="0" smtClean="0"/>
              <a:t>APHIS has had initial conversations with QUADs countries and Netherlands</a:t>
            </a:r>
          </a:p>
          <a:p>
            <a:r>
              <a:rPr lang="en-US" sz="2800" dirty="0" smtClean="0"/>
              <a:t>Initial discussions for an international NPPO meeting this year on seeds </a:t>
            </a:r>
          </a:p>
          <a:p>
            <a:endParaRPr lang="en-US" dirty="0"/>
          </a:p>
        </p:txBody>
      </p:sp>
    </p:spTree>
    <p:extLst>
      <p:ext uri="{BB962C8B-B14F-4D97-AF65-F5344CB8AC3E}">
        <p14:creationId xmlns:p14="http://schemas.microsoft.com/office/powerpoint/2010/main" val="1579011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Regulatory Structure for Seeds</a:t>
            </a:r>
            <a:endParaRPr lang="en-US" b="1" dirty="0"/>
          </a:p>
        </p:txBody>
      </p:sp>
      <p:sp>
        <p:nvSpPr>
          <p:cNvPr id="3" name="Content Placeholder 2"/>
          <p:cNvSpPr>
            <a:spLocks noGrp="1"/>
          </p:cNvSpPr>
          <p:nvPr>
            <p:ph idx="1"/>
          </p:nvPr>
        </p:nvSpPr>
        <p:spPr/>
        <p:txBody>
          <a:bodyPr/>
          <a:lstStyle/>
          <a:p>
            <a:r>
              <a:rPr lang="en-US" dirty="0" smtClean="0"/>
              <a:t>Seed that is prohibited entry can still be imported for research purposes</a:t>
            </a:r>
          </a:p>
          <a:p>
            <a:pPr lvl="1"/>
            <a:r>
              <a:rPr lang="en-US" dirty="0" smtClean="0"/>
              <a:t>Import permit required; permit conditions customized based on nature of risk</a:t>
            </a:r>
          </a:p>
          <a:p>
            <a:pPr lvl="1"/>
            <a:r>
              <a:rPr lang="en-US" dirty="0" smtClean="0"/>
              <a:t>High risk seed must enter into Federal quarantine (Beltsville quarantine facility): seed is inspected/tested, grown under quarantine conditions, and progeny seed is released (sometimes into PEQ). </a:t>
            </a:r>
          </a:p>
          <a:p>
            <a:r>
              <a:rPr lang="en-US" dirty="0" smtClean="0"/>
              <a:t>APHIS has special requirements for importation of seed packets (e.g. garden seed packets that are for commercial sale)</a:t>
            </a:r>
          </a:p>
        </p:txBody>
      </p:sp>
    </p:spTree>
    <p:extLst>
      <p:ext uri="{BB962C8B-B14F-4D97-AF65-F5344CB8AC3E}">
        <p14:creationId xmlns:p14="http://schemas.microsoft.com/office/powerpoint/2010/main" val="4171363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Encouraging Industry Participation</a:t>
            </a:r>
            <a:endParaRPr lang="en-US" b="1" dirty="0"/>
          </a:p>
        </p:txBody>
      </p:sp>
      <p:sp>
        <p:nvSpPr>
          <p:cNvPr id="3" name="Content Placeholder 2"/>
          <p:cNvSpPr>
            <a:spLocks noGrp="1"/>
          </p:cNvSpPr>
          <p:nvPr>
            <p:ph idx="1"/>
          </p:nvPr>
        </p:nvSpPr>
        <p:spPr>
          <a:xfrm>
            <a:off x="457200" y="1905000"/>
            <a:ext cx="8229600" cy="4572000"/>
          </a:xfrm>
        </p:spPr>
        <p:txBody>
          <a:bodyPr>
            <a:normAutofit/>
          </a:bodyPr>
          <a:lstStyle/>
          <a:p>
            <a:r>
              <a:rPr lang="en-US" sz="2800" dirty="0" smtClean="0"/>
              <a:t>High industry participation key to success</a:t>
            </a:r>
          </a:p>
          <a:p>
            <a:r>
              <a:rPr lang="en-US" sz="2800" dirty="0" smtClean="0"/>
              <a:t>What can we do to encourage industry to participate?</a:t>
            </a:r>
            <a:endParaRPr lang="en-US" sz="2800" dirty="0"/>
          </a:p>
        </p:txBody>
      </p:sp>
      <p:sp>
        <p:nvSpPr>
          <p:cNvPr id="5" name="TextBox 4"/>
          <p:cNvSpPr txBox="1"/>
          <p:nvPr/>
        </p:nvSpPr>
        <p:spPr>
          <a:xfrm>
            <a:off x="193588" y="6430318"/>
            <a:ext cx="506627" cy="369332"/>
          </a:xfrm>
          <a:prstGeom prst="rect">
            <a:avLst/>
          </a:prstGeom>
          <a:noFill/>
        </p:spPr>
        <p:txBody>
          <a:bodyPr wrap="square" rtlCol="0">
            <a:spAutoFit/>
          </a:bodyPr>
          <a:lstStyle/>
          <a:p>
            <a:fld id="{C1B414C2-1ECF-44EB-9C67-364E589A643A}" type="slidenum">
              <a:rPr lang="en-US" smtClean="0"/>
              <a:t>70</a:t>
            </a:fld>
            <a:endParaRPr lang="en-US" dirty="0"/>
          </a:p>
        </p:txBody>
      </p:sp>
    </p:spTree>
    <p:extLst>
      <p:ext uri="{BB962C8B-B14F-4D97-AF65-F5344CB8AC3E}">
        <p14:creationId xmlns:p14="http://schemas.microsoft.com/office/powerpoint/2010/main" val="16006945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152900" cy="1183341"/>
          </a:xfrm>
        </p:spPr>
        <p:txBody>
          <a:bodyPr>
            <a:normAutofit fontScale="90000"/>
          </a:bodyPr>
          <a:lstStyle/>
          <a:p>
            <a:r>
              <a:rPr lang="en-US" b="1" dirty="0" smtClean="0"/>
              <a:t>Benefits of a Seed Health Framework</a:t>
            </a:r>
            <a:endParaRPr lang="en-US" b="1" dirty="0"/>
          </a:p>
        </p:txBody>
      </p:sp>
      <p:sp>
        <p:nvSpPr>
          <p:cNvPr id="3" name="Content Placeholder 2"/>
          <p:cNvSpPr>
            <a:spLocks noGrp="1"/>
          </p:cNvSpPr>
          <p:nvPr>
            <p:ph idx="1"/>
          </p:nvPr>
        </p:nvSpPr>
        <p:spPr>
          <a:xfrm>
            <a:off x="457200" y="2272551"/>
            <a:ext cx="4152900" cy="4297363"/>
          </a:xfrm>
        </p:spPr>
        <p:txBody>
          <a:bodyPr>
            <a:normAutofit/>
          </a:bodyPr>
          <a:lstStyle/>
          <a:p>
            <a:r>
              <a:rPr lang="en-US" sz="2800" dirty="0"/>
              <a:t>More predictable, technically justified </a:t>
            </a:r>
            <a:r>
              <a:rPr lang="en-US" sz="2800" dirty="0" smtClean="0"/>
              <a:t>requirements</a:t>
            </a:r>
          </a:p>
          <a:p>
            <a:r>
              <a:rPr lang="en-US" sz="2800" dirty="0" smtClean="0"/>
              <a:t>Faster </a:t>
            </a:r>
            <a:r>
              <a:rPr lang="en-US" sz="2800" dirty="0"/>
              <a:t>and easier movement of </a:t>
            </a:r>
            <a:r>
              <a:rPr lang="en-US" sz="2800" dirty="0" smtClean="0"/>
              <a:t>seeds</a:t>
            </a:r>
          </a:p>
          <a:p>
            <a:r>
              <a:rPr lang="en-US" sz="2800" dirty="0" smtClean="0"/>
              <a:t>Lower risk of seed transmitted disease</a:t>
            </a:r>
            <a:endParaRPr lang="en-US" sz="2800" dirty="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flipV="1">
            <a:off x="3984793" y="1698791"/>
            <a:ext cx="6115600" cy="4202816"/>
          </a:xfrm>
          <a:prstGeom prst="rect">
            <a:avLst/>
          </a:prstGeom>
        </p:spPr>
      </p:pic>
    </p:spTree>
    <p:extLst>
      <p:ext uri="{BB962C8B-B14F-4D97-AF65-F5344CB8AC3E}">
        <p14:creationId xmlns:p14="http://schemas.microsoft.com/office/powerpoint/2010/main" val="41785064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Collaborative Effort to Build Global System</a:t>
            </a:r>
            <a:endParaRPr lang="en-US" b="1" dirty="0"/>
          </a:p>
        </p:txBody>
      </p:sp>
      <p:sp>
        <p:nvSpPr>
          <p:cNvPr id="6" name="Content Placeholder 5"/>
          <p:cNvSpPr>
            <a:spLocks noGrp="1"/>
          </p:cNvSpPr>
          <p:nvPr>
            <p:ph idx="1"/>
          </p:nvPr>
        </p:nvSpPr>
        <p:spPr/>
        <p:txBody>
          <a:bodyPr/>
          <a:lstStyle/>
          <a:p>
            <a:endParaRPr lang="en-US" dirty="0"/>
          </a:p>
        </p:txBody>
      </p:sp>
      <p:graphicFrame>
        <p:nvGraphicFramePr>
          <p:cNvPr id="5" name="Diagram 4"/>
          <p:cNvGraphicFramePr/>
          <p:nvPr>
            <p:extLst>
              <p:ext uri="{D42A27DB-BD31-4B8C-83A1-F6EECF244321}">
                <p14:modId xmlns:p14="http://schemas.microsoft.com/office/powerpoint/2010/main" val="2662214937"/>
              </p:ext>
            </p:extLst>
          </p:nvPr>
        </p:nvGraphicFramePr>
        <p:xfrm>
          <a:off x="1935891" y="1893610"/>
          <a:ext cx="6096000" cy="3516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40373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41145" y="2644726"/>
            <a:ext cx="3502855" cy="421327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Challenges of New Model</a:t>
            </a:r>
            <a:endParaRPr lang="en-US" dirty="0"/>
          </a:p>
        </p:txBody>
      </p:sp>
      <p:sp>
        <p:nvSpPr>
          <p:cNvPr id="3" name="Content Placeholder 2"/>
          <p:cNvSpPr>
            <a:spLocks noGrp="1"/>
          </p:cNvSpPr>
          <p:nvPr>
            <p:ph idx="1"/>
          </p:nvPr>
        </p:nvSpPr>
        <p:spPr>
          <a:xfrm>
            <a:off x="457200" y="1828800"/>
            <a:ext cx="4114800" cy="4297363"/>
          </a:xfrm>
        </p:spPr>
        <p:txBody>
          <a:bodyPr>
            <a:normAutofit lnSpcReduction="10000"/>
          </a:bodyPr>
          <a:lstStyle/>
          <a:p>
            <a:r>
              <a:rPr lang="en-US" dirty="0" smtClean="0"/>
              <a:t>How do we develop a truly global seed trade regulatory system?</a:t>
            </a:r>
          </a:p>
          <a:p>
            <a:r>
              <a:rPr lang="en-US" dirty="0" smtClean="0"/>
              <a:t>How do we as an NPPO setup a system outside of our control?</a:t>
            </a:r>
          </a:p>
          <a:p>
            <a:r>
              <a:rPr lang="en-US" dirty="0" smtClean="0"/>
              <a:t>How will we build a system based on trust, but with verification built in?</a:t>
            </a:r>
          </a:p>
          <a:p>
            <a:r>
              <a:rPr lang="en-US" dirty="0" smtClean="0"/>
              <a:t>What role will molecular </a:t>
            </a:r>
            <a:r>
              <a:rPr lang="en-US" smtClean="0"/>
              <a:t>diagnostics play?</a:t>
            </a:r>
            <a:endParaRPr lang="en-US" dirty="0" smtClean="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974" t="35423" r="34080" b="30150"/>
          <a:stretch/>
        </p:blipFill>
        <p:spPr>
          <a:xfrm>
            <a:off x="5641145" y="754112"/>
            <a:ext cx="3502855" cy="3156220"/>
          </a:xfrm>
          <a:prstGeom prst="rect">
            <a:avLst/>
          </a:prstGeom>
        </p:spPr>
      </p:pic>
      <p:sp>
        <p:nvSpPr>
          <p:cNvPr id="8" name="TextBox 7"/>
          <p:cNvSpPr txBox="1"/>
          <p:nvPr/>
        </p:nvSpPr>
        <p:spPr>
          <a:xfrm>
            <a:off x="5916705" y="4070620"/>
            <a:ext cx="2918013" cy="2462213"/>
          </a:xfrm>
          <a:prstGeom prst="rect">
            <a:avLst/>
          </a:prstGeom>
          <a:noFill/>
        </p:spPr>
        <p:txBody>
          <a:bodyPr wrap="square" rtlCol="0">
            <a:spAutoFit/>
          </a:bodyPr>
          <a:lstStyle/>
          <a:p>
            <a:pPr>
              <a:spcAft>
                <a:spcPts val="600"/>
              </a:spcAft>
            </a:pPr>
            <a:r>
              <a:rPr lang="en-US" sz="1600" b="1" dirty="0" smtClean="0">
                <a:latin typeface="Arial" panose="020B0604020202020204" pitchFamily="34" charset="0"/>
                <a:cs typeface="Arial" panose="020B0604020202020204" pitchFamily="34" charset="0"/>
              </a:rPr>
              <a:t>The Impact of Molecular Diagnostics: A Catch 22?</a:t>
            </a:r>
          </a:p>
          <a:p>
            <a:pPr marL="285750" indent="-285750">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Greater ability to detect, identify pathogens and safeguard agriculture</a:t>
            </a:r>
          </a:p>
          <a:p>
            <a:pPr marL="285750" indent="-285750">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Application of technology to regulatory problem resolution is not straight-forward</a:t>
            </a:r>
          </a:p>
        </p:txBody>
      </p:sp>
    </p:spTree>
    <p:extLst>
      <p:ext uri="{BB962C8B-B14F-4D97-AF65-F5344CB8AC3E}">
        <p14:creationId xmlns:p14="http://schemas.microsoft.com/office/powerpoint/2010/main" val="1842827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21" y="1524000"/>
            <a:ext cx="9144000" cy="5745480"/>
          </a:xfrm>
          <a:prstGeom prst="rect">
            <a:avLst/>
          </a:prstGeom>
        </p:spPr>
      </p:pic>
      <p:sp>
        <p:nvSpPr>
          <p:cNvPr id="7" name="Title 6"/>
          <p:cNvSpPr>
            <a:spLocks noGrp="1"/>
          </p:cNvSpPr>
          <p:nvPr>
            <p:ph type="ctrTitle" idx="4294967295"/>
          </p:nvPr>
        </p:nvSpPr>
        <p:spPr>
          <a:xfrm>
            <a:off x="0" y="762001"/>
            <a:ext cx="9144000" cy="2590799"/>
          </a:xfrm>
        </p:spPr>
        <p:txBody>
          <a:bodyPr>
            <a:normAutofit fontScale="90000"/>
          </a:bodyPr>
          <a:lstStyle/>
          <a:p>
            <a:pPr algn="ctr"/>
            <a:r>
              <a:rPr lang="en-US" dirty="0" err="1" smtClean="0">
                <a:solidFill>
                  <a:schemeClr val="accent3">
                    <a:lumMod val="50000"/>
                  </a:schemeClr>
                </a:solidFill>
              </a:rPr>
              <a:t>ReFreSH</a:t>
            </a:r>
            <a:r>
              <a:rPr lang="en-US" dirty="0" smtClean="0">
                <a:solidFill>
                  <a:schemeClr val="accent3">
                    <a:lumMod val="50000"/>
                  </a:schemeClr>
                </a:solidFill>
              </a:rPr>
              <a:t> Contacts</a:t>
            </a:r>
            <a:br>
              <a:rPr lang="en-US" dirty="0" smtClean="0">
                <a:solidFill>
                  <a:schemeClr val="accent3">
                    <a:lumMod val="50000"/>
                  </a:schemeClr>
                </a:solidFill>
              </a:rPr>
            </a:br>
            <a:r>
              <a:rPr lang="en-US" sz="2800" dirty="0" smtClean="0">
                <a:solidFill>
                  <a:schemeClr val="accent3">
                    <a:lumMod val="50000"/>
                  </a:schemeClr>
                </a:solidFill>
              </a:rPr>
              <a:t>APHIS:</a:t>
            </a:r>
            <a:r>
              <a:rPr lang="en-US" dirty="0" smtClean="0">
                <a:solidFill>
                  <a:schemeClr val="accent3">
                    <a:lumMod val="50000"/>
                  </a:schemeClr>
                </a:solidFill>
              </a:rPr>
              <a:t> </a:t>
            </a:r>
            <a:r>
              <a:rPr lang="en-US" sz="2800" dirty="0" smtClean="0">
                <a:solidFill>
                  <a:schemeClr val="accent3">
                    <a:lumMod val="50000"/>
                  </a:schemeClr>
                </a:solidFill>
              </a:rPr>
              <a:t>Angela </a:t>
            </a:r>
            <a:r>
              <a:rPr lang="en-US" sz="2800" dirty="0" err="1" smtClean="0">
                <a:solidFill>
                  <a:schemeClr val="accent3">
                    <a:lumMod val="50000"/>
                  </a:schemeClr>
                </a:solidFill>
              </a:rPr>
              <a:t>McMellen-Brannigan</a:t>
            </a:r>
            <a:r>
              <a:rPr lang="en-US" sz="2800" dirty="0" smtClean="0">
                <a:solidFill>
                  <a:schemeClr val="accent3">
                    <a:lumMod val="50000"/>
                  </a:schemeClr>
                </a:solidFill>
              </a:rPr>
              <a:t> </a:t>
            </a:r>
            <a:br>
              <a:rPr lang="en-US" sz="2800" dirty="0" smtClean="0">
                <a:solidFill>
                  <a:schemeClr val="accent3">
                    <a:lumMod val="50000"/>
                  </a:schemeClr>
                </a:solidFill>
              </a:rPr>
            </a:br>
            <a:r>
              <a:rPr lang="en-US" sz="2800" dirty="0" smtClean="0">
                <a:solidFill>
                  <a:schemeClr val="accent3">
                    <a:lumMod val="50000"/>
                  </a:schemeClr>
                </a:solidFill>
              </a:rPr>
              <a:t>Email: </a:t>
            </a:r>
            <a:r>
              <a:rPr lang="en-US" sz="2800" dirty="0" smtClean="0">
                <a:solidFill>
                  <a:schemeClr val="accent3">
                    <a:lumMod val="50000"/>
                  </a:schemeClr>
                </a:solidFill>
                <a:hlinkClick r:id="rId3"/>
              </a:rPr>
              <a:t>angela.mcmellen-brannigan@aphis.usda.gov</a:t>
            </a:r>
            <a:r>
              <a:rPr lang="en-US" sz="2800" dirty="0" smtClean="0">
                <a:solidFill>
                  <a:schemeClr val="accent3">
                    <a:lumMod val="50000"/>
                  </a:schemeClr>
                </a:solidFill>
              </a:rPr>
              <a:t/>
            </a:r>
            <a:br>
              <a:rPr lang="en-US" sz="2800" dirty="0" smtClean="0">
                <a:solidFill>
                  <a:schemeClr val="accent3">
                    <a:lumMod val="50000"/>
                  </a:schemeClr>
                </a:solidFill>
              </a:rPr>
            </a:br>
            <a:r>
              <a:rPr lang="en-US" sz="2800" dirty="0" smtClean="0">
                <a:solidFill>
                  <a:schemeClr val="accent3">
                    <a:lumMod val="50000"/>
                  </a:schemeClr>
                </a:solidFill>
              </a:rPr>
              <a:t>Phone 1-301-851-2314</a:t>
            </a:r>
            <a:br>
              <a:rPr lang="en-US" sz="2800" dirty="0" smtClean="0">
                <a:solidFill>
                  <a:schemeClr val="accent3">
                    <a:lumMod val="50000"/>
                  </a:schemeClr>
                </a:solidFill>
              </a:rPr>
            </a:br>
            <a:r>
              <a:rPr lang="en-US" sz="2800" dirty="0" smtClean="0">
                <a:solidFill>
                  <a:schemeClr val="accent3">
                    <a:lumMod val="50000"/>
                  </a:schemeClr>
                </a:solidFill>
              </a:rPr>
              <a:t>Industry: Ric Dunkle</a:t>
            </a:r>
            <a:br>
              <a:rPr lang="en-US" sz="2800" dirty="0" smtClean="0">
                <a:solidFill>
                  <a:schemeClr val="accent3">
                    <a:lumMod val="50000"/>
                  </a:schemeClr>
                </a:solidFill>
              </a:rPr>
            </a:br>
            <a:r>
              <a:rPr lang="en-US" sz="2800" dirty="0" smtClean="0">
                <a:solidFill>
                  <a:schemeClr val="accent3">
                    <a:lumMod val="50000"/>
                  </a:schemeClr>
                </a:solidFill>
              </a:rPr>
              <a:t>Email: </a:t>
            </a:r>
            <a:r>
              <a:rPr lang="en-US" sz="2800" dirty="0" smtClean="0">
                <a:solidFill>
                  <a:schemeClr val="accent3">
                    <a:lumMod val="50000"/>
                  </a:schemeClr>
                </a:solidFill>
                <a:hlinkClick r:id="rId4"/>
              </a:rPr>
              <a:t>rdunkle@betterseed.org</a:t>
            </a:r>
            <a:r>
              <a:rPr lang="en-US" sz="2800" dirty="0" smtClean="0">
                <a:solidFill>
                  <a:schemeClr val="accent3">
                    <a:lumMod val="50000"/>
                  </a:schemeClr>
                </a:solidFill>
              </a:rPr>
              <a:t/>
            </a:r>
            <a:br>
              <a:rPr lang="en-US" sz="2800" dirty="0" smtClean="0">
                <a:solidFill>
                  <a:schemeClr val="accent3">
                    <a:lumMod val="50000"/>
                  </a:schemeClr>
                </a:solidFill>
              </a:rPr>
            </a:br>
            <a:r>
              <a:rPr lang="en-US" sz="2800" dirty="0" smtClean="0">
                <a:solidFill>
                  <a:schemeClr val="accent3">
                    <a:lumMod val="50000"/>
                  </a:schemeClr>
                </a:solidFill>
              </a:rPr>
              <a:t>Phone 1 703-226-9275</a:t>
            </a:r>
          </a:p>
        </p:txBody>
      </p:sp>
    </p:spTree>
    <p:extLst>
      <p:ext uri="{BB962C8B-B14F-4D97-AF65-F5344CB8AC3E}">
        <p14:creationId xmlns:p14="http://schemas.microsoft.com/office/powerpoint/2010/main" val="26700331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9473" y="426720"/>
            <a:ext cx="6742035" cy="2164080"/>
          </a:xfrm>
        </p:spPr>
        <p:txBody>
          <a:bodyPr>
            <a:noAutofit/>
          </a:bodyPr>
          <a:lstStyle/>
          <a:p>
            <a:r>
              <a:rPr lang="en-US" sz="3600" b="1" dirty="0"/>
              <a:t>Effects of Seed Quality Management Practices on Phytosanitary Risk </a:t>
            </a:r>
            <a:r>
              <a:rPr lang="en-US" sz="3600" b="1" dirty="0" smtClean="0"/>
              <a:t>Reduction</a:t>
            </a:r>
            <a:endParaRPr lang="en-US" sz="3600" b="1" dirty="0"/>
          </a:p>
        </p:txBody>
      </p:sp>
      <p:sp>
        <p:nvSpPr>
          <p:cNvPr id="5" name="Subtitle 4"/>
          <p:cNvSpPr>
            <a:spLocks noGrp="1"/>
          </p:cNvSpPr>
          <p:nvPr>
            <p:ph type="subTitle" idx="1"/>
          </p:nvPr>
        </p:nvSpPr>
        <p:spPr>
          <a:xfrm>
            <a:off x="1896386" y="3505200"/>
            <a:ext cx="5432669" cy="1524000"/>
          </a:xfrm>
        </p:spPr>
        <p:txBody>
          <a:bodyPr>
            <a:noAutofit/>
          </a:bodyPr>
          <a:lstStyle/>
          <a:p>
            <a:r>
              <a:rPr lang="en-US" sz="1600" dirty="0" smtClean="0"/>
              <a:t>José Laborde (Postdoc - Biostatistics) NCSU-CIPM/USDA-ARS</a:t>
            </a:r>
          </a:p>
          <a:p>
            <a:r>
              <a:rPr lang="en-US" sz="1600" dirty="0" smtClean="0"/>
              <a:t>Stephen Ippolito (Postdoc - Mathematics) ASTA/USDA-ARS</a:t>
            </a:r>
          </a:p>
          <a:p>
            <a:r>
              <a:rPr lang="en-US" sz="1600" dirty="0" smtClean="0"/>
              <a:t>Gary Munkvold (Professor and Chair</a:t>
            </a:r>
            <a:r>
              <a:rPr lang="en-US" sz="1600" dirty="0"/>
              <a:t>, Seed Technology &amp; Business Graduate </a:t>
            </a:r>
            <a:r>
              <a:rPr lang="en-US" sz="1600" dirty="0" smtClean="0"/>
              <a:t>Program) ISU</a:t>
            </a:r>
            <a:endParaRPr lang="en-US" sz="1600" dirty="0"/>
          </a:p>
          <a:p>
            <a:r>
              <a:rPr lang="en-US" sz="1600" dirty="0" smtClean="0"/>
              <a:t>Alissa Kriss (Math-Stats-Pathology Consultant - Liaison) Syngenta </a:t>
            </a:r>
          </a:p>
          <a:p>
            <a:r>
              <a:rPr lang="en-US" sz="1600" dirty="0" smtClean="0"/>
              <a:t>Tim Gottwald (Epidemiologist/Research Leader) USDA-ARS</a:t>
            </a:r>
          </a:p>
          <a:p>
            <a:r>
              <a:rPr lang="en-US" sz="1600" dirty="0" smtClean="0"/>
              <a:t>2017</a:t>
            </a:r>
            <a:endParaRPr lang="en-US" sz="1600" dirty="0"/>
          </a:p>
          <a:p>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38" y="5248424"/>
            <a:ext cx="1806749" cy="1609577"/>
          </a:xfrm>
          <a:prstGeom prst="rect">
            <a:avLst/>
          </a:prstGeom>
        </p:spPr>
      </p:pic>
    </p:spTree>
    <p:extLst>
      <p:ext uri="{BB962C8B-B14F-4D97-AF65-F5344CB8AC3E}">
        <p14:creationId xmlns:p14="http://schemas.microsoft.com/office/powerpoint/2010/main" val="392764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8269"/>
            <a:ext cx="8229600" cy="1143000"/>
          </a:xfrm>
        </p:spPr>
        <p:txBody>
          <a:bodyPr/>
          <a:lstStyle/>
          <a:p>
            <a:r>
              <a:rPr lang="en-US" b="1" dirty="0" smtClean="0"/>
              <a:t>Goal</a:t>
            </a:r>
            <a:endParaRPr lang="en-US" b="1" dirty="0"/>
          </a:p>
        </p:txBody>
      </p:sp>
      <p:sp>
        <p:nvSpPr>
          <p:cNvPr id="2" name="Content Placeholder 1"/>
          <p:cNvSpPr>
            <a:spLocks noGrp="1"/>
          </p:cNvSpPr>
          <p:nvPr>
            <p:ph idx="1"/>
          </p:nvPr>
        </p:nvSpPr>
        <p:spPr>
          <a:xfrm>
            <a:off x="457200" y="1869149"/>
            <a:ext cx="8229600" cy="2336269"/>
          </a:xfrm>
        </p:spPr>
        <p:txBody>
          <a:bodyPr>
            <a:normAutofit/>
          </a:bodyPr>
          <a:lstStyle/>
          <a:p>
            <a:r>
              <a:rPr lang="en-US" sz="2400" dirty="0" smtClean="0"/>
              <a:t>“To </a:t>
            </a:r>
            <a:r>
              <a:rPr lang="en-US" sz="2400" dirty="0"/>
              <a:t>develop a probabilistic risk-based model to assess the efficacy of seed quality management practices in reducing phytosanitary risks as well as enhancing disease control</a:t>
            </a:r>
            <a:r>
              <a:rPr lang="en-US" sz="2400" dirty="0" smtClean="0"/>
              <a:t>”</a:t>
            </a:r>
          </a:p>
          <a:p>
            <a:r>
              <a:rPr lang="en-US" sz="2400" dirty="0" smtClean="0"/>
              <a:t>Initially, the main focus is CMM (</a:t>
            </a:r>
            <a:r>
              <a:rPr lang="en-US" sz="2400" b="1" i="1" dirty="0"/>
              <a:t>Clavibacter michiganensis</a:t>
            </a:r>
            <a:r>
              <a:rPr lang="en-US" sz="2400" b="1" dirty="0"/>
              <a:t> subsp. </a:t>
            </a:r>
            <a:r>
              <a:rPr lang="en-US" sz="2400" b="1" i="1" dirty="0" err="1" smtClean="0"/>
              <a:t>Michiganensis</a:t>
            </a:r>
            <a:r>
              <a:rPr lang="en-US" sz="2400" b="1" i="1" dirty="0" smtClean="0"/>
              <a:t>) </a:t>
            </a:r>
            <a:r>
              <a:rPr lang="en-US" sz="2400" dirty="0" smtClean="0"/>
              <a:t>as a model system.</a:t>
            </a:r>
            <a:endParaRPr lang="en-US" sz="2400" dirty="0"/>
          </a:p>
        </p:txBody>
      </p:sp>
      <p:sp>
        <p:nvSpPr>
          <p:cNvPr id="5" name="TextBox 4"/>
          <p:cNvSpPr txBox="1"/>
          <p:nvPr/>
        </p:nvSpPr>
        <p:spPr>
          <a:xfrm>
            <a:off x="2828231" y="6181098"/>
            <a:ext cx="4418730" cy="200055"/>
          </a:xfrm>
          <a:prstGeom prst="rect">
            <a:avLst/>
          </a:prstGeom>
          <a:noFill/>
          <a:ln>
            <a:noFill/>
          </a:ln>
        </p:spPr>
        <p:txBody>
          <a:bodyPr wrap="square" rtlCol="0">
            <a:spAutoFit/>
          </a:bodyPr>
          <a:lstStyle/>
          <a:p>
            <a:r>
              <a:rPr lang="en-US" sz="700" dirty="0" smtClean="0"/>
              <a:t>Photo</a:t>
            </a:r>
            <a:r>
              <a:rPr lang="en-US" sz="700" dirty="0"/>
              <a:t>: http://www.posgradoeinvestigacion.uadec.mx/CienciaCierta/CC33/1.html#.VmnjBk2FNaQ</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232" y="4099015"/>
            <a:ext cx="3036893" cy="2024596"/>
          </a:xfrm>
          <a:prstGeom prst="rect">
            <a:avLst/>
          </a:prstGeom>
        </p:spPr>
      </p:pic>
    </p:spTree>
    <p:extLst>
      <p:ext uri="{BB962C8B-B14F-4D97-AF65-F5344CB8AC3E}">
        <p14:creationId xmlns:p14="http://schemas.microsoft.com/office/powerpoint/2010/main" val="19557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98601" y="0"/>
            <a:ext cx="8578699" cy="93643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4800" dirty="0" smtClean="0"/>
              <a:t>Motivation for our modeling </a:t>
            </a:r>
            <a:r>
              <a:rPr lang="en-US" sz="4800" dirty="0"/>
              <a:t>a</a:t>
            </a:r>
            <a:r>
              <a:rPr lang="en-US" sz="4800" dirty="0" smtClean="0"/>
              <a:t>pproach</a:t>
            </a:r>
            <a:endParaRPr lang="en-US" sz="4800" dirty="0"/>
          </a:p>
        </p:txBody>
      </p:sp>
      <p:grpSp>
        <p:nvGrpSpPr>
          <p:cNvPr id="5" name="Group 4"/>
          <p:cNvGrpSpPr/>
          <p:nvPr/>
        </p:nvGrpSpPr>
        <p:grpSpPr>
          <a:xfrm>
            <a:off x="1152066" y="1060811"/>
            <a:ext cx="6855567" cy="2816088"/>
            <a:chOff x="1015117" y="1089994"/>
            <a:chExt cx="9140756" cy="2816088"/>
          </a:xfrm>
        </p:grpSpPr>
        <p:pic>
          <p:nvPicPr>
            <p:cNvPr id="23" name="Picture 22"/>
            <p:cNvPicPr>
              <a:picLocks noChangeAspect="1"/>
            </p:cNvPicPr>
            <p:nvPr/>
          </p:nvPicPr>
          <p:blipFill>
            <a:blip r:embed="rId2"/>
            <a:stretch>
              <a:fillRect/>
            </a:stretch>
          </p:blipFill>
          <p:spPr>
            <a:xfrm>
              <a:off x="1015117" y="1256385"/>
              <a:ext cx="9140756" cy="2649697"/>
            </a:xfrm>
            <a:prstGeom prst="rect">
              <a:avLst/>
            </a:prstGeom>
          </p:spPr>
        </p:pic>
        <p:grpSp>
          <p:nvGrpSpPr>
            <p:cNvPr id="7" name="Group 6"/>
            <p:cNvGrpSpPr/>
            <p:nvPr/>
          </p:nvGrpSpPr>
          <p:grpSpPr>
            <a:xfrm>
              <a:off x="1215170" y="1089994"/>
              <a:ext cx="8876280" cy="475577"/>
              <a:chOff x="-6395" y="1809840"/>
              <a:chExt cx="8876280" cy="475577"/>
            </a:xfrm>
          </p:grpSpPr>
          <p:sp>
            <p:nvSpPr>
              <p:cNvPr id="8" name="TextBox 7"/>
              <p:cNvSpPr txBox="1"/>
              <p:nvPr/>
            </p:nvSpPr>
            <p:spPr>
              <a:xfrm>
                <a:off x="-6395" y="1809840"/>
                <a:ext cx="1252003" cy="276999"/>
              </a:xfrm>
              <a:prstGeom prst="rect">
                <a:avLst/>
              </a:prstGeom>
              <a:noFill/>
            </p:spPr>
            <p:txBody>
              <a:bodyPr wrap="square" rtlCol="0">
                <a:spAutoFit/>
              </a:bodyPr>
              <a:lstStyle/>
              <a:p>
                <a:pPr algn="ctr"/>
                <a:r>
                  <a:rPr lang="en-US" sz="1200" b="1" dirty="0">
                    <a:solidFill>
                      <a:schemeClr val="accent6">
                        <a:lumMod val="75000"/>
                      </a:schemeClr>
                    </a:solidFill>
                  </a:rPr>
                  <a:t>Module 1</a:t>
                </a:r>
              </a:p>
            </p:txBody>
          </p:sp>
          <p:sp>
            <p:nvSpPr>
              <p:cNvPr id="9" name="TextBox 8"/>
              <p:cNvSpPr txBox="1"/>
              <p:nvPr/>
            </p:nvSpPr>
            <p:spPr>
              <a:xfrm>
                <a:off x="2118786" y="1823752"/>
                <a:ext cx="1252003" cy="461665"/>
              </a:xfrm>
              <a:prstGeom prst="rect">
                <a:avLst/>
              </a:prstGeom>
              <a:noFill/>
            </p:spPr>
            <p:txBody>
              <a:bodyPr wrap="square" rtlCol="0">
                <a:spAutoFit/>
              </a:bodyPr>
              <a:lstStyle/>
              <a:p>
                <a:pPr algn="ctr"/>
                <a:r>
                  <a:rPr lang="en-US" sz="1200" b="1" dirty="0">
                    <a:solidFill>
                      <a:schemeClr val="accent6">
                        <a:lumMod val="75000"/>
                      </a:schemeClr>
                    </a:solidFill>
                  </a:rPr>
                  <a:t>Module 2 - 4</a:t>
                </a:r>
              </a:p>
            </p:txBody>
          </p:sp>
          <p:sp>
            <p:nvSpPr>
              <p:cNvPr id="10" name="TextBox 9"/>
              <p:cNvSpPr txBox="1"/>
              <p:nvPr/>
            </p:nvSpPr>
            <p:spPr>
              <a:xfrm>
                <a:off x="3809622" y="1816608"/>
                <a:ext cx="1252003" cy="461665"/>
              </a:xfrm>
              <a:prstGeom prst="rect">
                <a:avLst/>
              </a:prstGeom>
              <a:noFill/>
            </p:spPr>
            <p:txBody>
              <a:bodyPr wrap="square" rtlCol="0">
                <a:spAutoFit/>
              </a:bodyPr>
              <a:lstStyle/>
              <a:p>
                <a:pPr algn="ctr"/>
                <a:r>
                  <a:rPr lang="en-US" sz="1200" b="1" dirty="0">
                    <a:solidFill>
                      <a:schemeClr val="accent6">
                        <a:lumMod val="75000"/>
                      </a:schemeClr>
                    </a:solidFill>
                  </a:rPr>
                  <a:t>Module 5 &amp; 6</a:t>
                </a:r>
              </a:p>
            </p:txBody>
          </p:sp>
          <p:sp>
            <p:nvSpPr>
              <p:cNvPr id="11" name="TextBox 10"/>
              <p:cNvSpPr txBox="1"/>
              <p:nvPr/>
            </p:nvSpPr>
            <p:spPr>
              <a:xfrm>
                <a:off x="5695997" y="1816607"/>
                <a:ext cx="1528620" cy="276999"/>
              </a:xfrm>
              <a:prstGeom prst="rect">
                <a:avLst/>
              </a:prstGeom>
              <a:noFill/>
            </p:spPr>
            <p:txBody>
              <a:bodyPr wrap="square" rtlCol="0">
                <a:spAutoFit/>
              </a:bodyPr>
              <a:lstStyle/>
              <a:p>
                <a:pPr algn="ctr"/>
                <a:r>
                  <a:rPr lang="en-US" sz="1200" b="1" dirty="0">
                    <a:solidFill>
                      <a:schemeClr val="accent6">
                        <a:lumMod val="75000"/>
                      </a:schemeClr>
                    </a:solidFill>
                  </a:rPr>
                  <a:t>Module 7</a:t>
                </a:r>
              </a:p>
            </p:txBody>
          </p:sp>
          <p:sp>
            <p:nvSpPr>
              <p:cNvPr id="12" name="TextBox 11"/>
              <p:cNvSpPr txBox="1"/>
              <p:nvPr/>
            </p:nvSpPr>
            <p:spPr>
              <a:xfrm>
                <a:off x="7617882" y="1816608"/>
                <a:ext cx="1252003" cy="276999"/>
              </a:xfrm>
              <a:prstGeom prst="rect">
                <a:avLst/>
              </a:prstGeom>
              <a:noFill/>
            </p:spPr>
            <p:txBody>
              <a:bodyPr wrap="square" rtlCol="0">
                <a:spAutoFit/>
              </a:bodyPr>
              <a:lstStyle/>
              <a:p>
                <a:pPr algn="ctr"/>
                <a:r>
                  <a:rPr lang="en-US" sz="1200" b="1" dirty="0">
                    <a:solidFill>
                      <a:schemeClr val="accent6">
                        <a:lumMod val="75000"/>
                      </a:schemeClr>
                    </a:solidFill>
                  </a:rPr>
                  <a:t>Module 8</a:t>
                </a:r>
              </a:p>
            </p:txBody>
          </p:sp>
          <p:cxnSp>
            <p:nvCxnSpPr>
              <p:cNvPr id="13" name="Straight Arrow Connector 12"/>
              <p:cNvCxnSpPr/>
              <p:nvPr/>
            </p:nvCxnSpPr>
            <p:spPr>
              <a:xfrm flipV="1">
                <a:off x="175179" y="2100751"/>
                <a:ext cx="8520887" cy="189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grpSp>
      </p:grpSp>
      <p:sp>
        <p:nvSpPr>
          <p:cNvPr id="2" name="Content Placeholder 1"/>
          <p:cNvSpPr>
            <a:spLocks noGrp="1"/>
          </p:cNvSpPr>
          <p:nvPr>
            <p:ph idx="1"/>
          </p:nvPr>
        </p:nvSpPr>
        <p:spPr>
          <a:xfrm>
            <a:off x="761338" y="3955332"/>
            <a:ext cx="7925462" cy="2481104"/>
          </a:xfrm>
        </p:spPr>
        <p:txBody>
          <a:bodyPr>
            <a:normAutofit fontScale="85000" lnSpcReduction="20000"/>
          </a:bodyPr>
          <a:lstStyle/>
          <a:p>
            <a:r>
              <a:rPr lang="en-US" sz="2000" dirty="0" smtClean="0"/>
              <a:t>The seed goes through a pathway which has several components.  </a:t>
            </a:r>
          </a:p>
          <a:p>
            <a:r>
              <a:rPr lang="en-US" sz="2000" dirty="0" smtClean="0"/>
              <a:t>Some components introduce risk and some others are mitigation measures of that risk.</a:t>
            </a:r>
            <a:endParaRPr lang="en-US" sz="2000" dirty="0"/>
          </a:p>
          <a:p>
            <a:r>
              <a:rPr lang="en-US" sz="2200" dirty="0" smtClean="0"/>
              <a:t>Each component may have different outcomes associated with a probability. </a:t>
            </a:r>
            <a:endParaRPr lang="en-US" sz="2200" dirty="0"/>
          </a:p>
          <a:p>
            <a:r>
              <a:rPr lang="en-US" sz="2200" dirty="0" smtClean="0"/>
              <a:t>Not every component can readily generate data to populate a model.</a:t>
            </a:r>
          </a:p>
          <a:p>
            <a:r>
              <a:rPr lang="en-US" sz="2200" dirty="0" smtClean="0"/>
              <a:t>Hence, this problem </a:t>
            </a:r>
            <a:r>
              <a:rPr lang="en-US" sz="2200" i="1" dirty="0" smtClean="0"/>
              <a:t>can not be solved</a:t>
            </a:r>
            <a:r>
              <a:rPr lang="en-US" sz="2200" dirty="0" smtClean="0"/>
              <a:t> by simple data collection and later performing logistic regression since not every covariate is or can be measured.</a:t>
            </a:r>
            <a:endParaRPr lang="en-US" sz="2200" dirty="0"/>
          </a:p>
        </p:txBody>
      </p:sp>
    </p:spTree>
    <p:extLst>
      <p:ext uri="{BB962C8B-B14F-4D97-AF65-F5344CB8AC3E}">
        <p14:creationId xmlns:p14="http://schemas.microsoft.com/office/powerpoint/2010/main" val="50256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922"/>
            <a:ext cx="8229600" cy="879731"/>
          </a:xfrm>
        </p:spPr>
        <p:txBody>
          <a:bodyPr/>
          <a:lstStyle/>
          <a:p>
            <a:r>
              <a:rPr lang="en-US" b="1" dirty="0" smtClean="0"/>
              <a:t>Our Approach: Causal Reasoning</a:t>
            </a:r>
            <a:endParaRPr lang="en-US" b="1" dirty="0"/>
          </a:p>
        </p:txBody>
      </p:sp>
      <p:sp>
        <p:nvSpPr>
          <p:cNvPr id="2" name="Content Placeholder 1"/>
          <p:cNvSpPr>
            <a:spLocks noGrp="1"/>
          </p:cNvSpPr>
          <p:nvPr>
            <p:ph idx="1"/>
          </p:nvPr>
        </p:nvSpPr>
        <p:spPr>
          <a:xfrm>
            <a:off x="392506" y="3276601"/>
            <a:ext cx="8229600" cy="3124200"/>
          </a:xfrm>
        </p:spPr>
        <p:txBody>
          <a:bodyPr>
            <a:noAutofit/>
          </a:bodyPr>
          <a:lstStyle/>
          <a:p>
            <a:r>
              <a:rPr lang="en-US" sz="2400" dirty="0" smtClean="0"/>
              <a:t>The seed pathway appears to be best described by a model where the collection of variables each represent either </a:t>
            </a:r>
            <a:r>
              <a:rPr lang="en-US" sz="2400" dirty="0"/>
              <a:t>a </a:t>
            </a:r>
            <a:r>
              <a:rPr lang="en-US" sz="2400" dirty="0" smtClean="0"/>
              <a:t>risk-mitigation or a risk-introducing factor </a:t>
            </a:r>
            <a:r>
              <a:rPr lang="en-US" sz="2400" dirty="0"/>
              <a:t>in the production </a:t>
            </a:r>
            <a:r>
              <a:rPr lang="en-US" sz="2400" dirty="0" smtClean="0"/>
              <a:t>process, </a:t>
            </a:r>
            <a:r>
              <a:rPr lang="en-US" sz="2400" dirty="0"/>
              <a:t>and </a:t>
            </a:r>
            <a:r>
              <a:rPr lang="en-US" sz="2400" dirty="0" smtClean="0"/>
              <a:t>there is dependency relationships among them.</a:t>
            </a:r>
          </a:p>
          <a:p>
            <a:r>
              <a:rPr lang="en-US" sz="2400" dirty="0" smtClean="0"/>
              <a:t>In causal reasoning we assume that the variables share a cause and effect relationship explicitly.  </a:t>
            </a:r>
            <a:endParaRPr lang="en-US" sz="2400" dirty="0"/>
          </a:p>
          <a:p>
            <a:endParaRPr lang="en-US" sz="2400" dirty="0"/>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699" y="1146652"/>
            <a:ext cx="2254102" cy="2005211"/>
          </a:xfrm>
          <a:prstGeom prst="rect">
            <a:avLst/>
          </a:prstGeom>
        </p:spPr>
      </p:pic>
    </p:spTree>
    <p:extLst>
      <p:ext uri="{BB962C8B-B14F-4D97-AF65-F5344CB8AC3E}">
        <p14:creationId xmlns:p14="http://schemas.microsoft.com/office/powerpoint/2010/main" val="352444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29" y="396335"/>
            <a:ext cx="8506545" cy="1643398"/>
          </a:xfrm>
        </p:spPr>
        <p:txBody>
          <a:bodyPr>
            <a:normAutofit/>
          </a:bodyPr>
          <a:lstStyle/>
          <a:p>
            <a:r>
              <a:rPr lang="en-US" sz="3400" b="1" dirty="0" smtClean="0"/>
              <a:t>Our approach: A Bayesian Belief Network Model</a:t>
            </a:r>
            <a:endParaRPr lang="en-US" sz="3400" b="1" dirty="0"/>
          </a:p>
        </p:txBody>
      </p:sp>
      <p:sp>
        <p:nvSpPr>
          <p:cNvPr id="2" name="Content Placeholder 1"/>
          <p:cNvSpPr>
            <a:spLocks noGrp="1"/>
          </p:cNvSpPr>
          <p:nvPr>
            <p:ph idx="1"/>
          </p:nvPr>
        </p:nvSpPr>
        <p:spPr>
          <a:xfrm>
            <a:off x="665629" y="1637324"/>
            <a:ext cx="7680557" cy="4534877"/>
          </a:xfrm>
        </p:spPr>
        <p:txBody>
          <a:bodyPr>
            <a:normAutofit/>
          </a:bodyPr>
          <a:lstStyle/>
          <a:p>
            <a:r>
              <a:rPr lang="en-US" sz="3200" dirty="0" smtClean="0">
                <a:cs typeface="Arial" panose="020B0604020202020204" pitchFamily="34" charset="0"/>
              </a:rPr>
              <a:t>Nodes Connected with directed edges:</a:t>
            </a:r>
          </a:p>
          <a:p>
            <a:pPr lvl="1"/>
            <a:r>
              <a:rPr lang="en-US" sz="2000" dirty="0" smtClean="0">
                <a:cs typeface="Arial" panose="020B0604020202020204" pitchFamily="34" charset="0"/>
              </a:rPr>
              <a:t>Node: Random Variable</a:t>
            </a:r>
          </a:p>
          <a:p>
            <a:pPr lvl="1"/>
            <a:r>
              <a:rPr lang="en-US" sz="2000" dirty="0" smtClean="0">
                <a:cs typeface="Arial" panose="020B0604020202020204" pitchFamily="34" charset="0"/>
              </a:rPr>
              <a:t>Edge: Dependency relation between Nodes</a:t>
            </a:r>
            <a:endParaRPr lang="en-US" sz="1800" i="1" dirty="0">
              <a:cs typeface="Arial" panose="020B0604020202020204" pitchFamily="34" charset="0"/>
            </a:endParaRPr>
          </a:p>
          <a:p>
            <a:pPr lvl="1"/>
            <a:endParaRPr lang="en-US" sz="2000" dirty="0"/>
          </a:p>
          <a:p>
            <a:pPr lvl="1"/>
            <a:endParaRPr lang="en-US" sz="2000" dirty="0"/>
          </a:p>
        </p:txBody>
      </p:sp>
      <p:grpSp>
        <p:nvGrpSpPr>
          <p:cNvPr id="4" name="Group 3"/>
          <p:cNvGrpSpPr/>
          <p:nvPr/>
        </p:nvGrpSpPr>
        <p:grpSpPr>
          <a:xfrm>
            <a:off x="1734613" y="3404443"/>
            <a:ext cx="5874027" cy="1700957"/>
            <a:chOff x="0" y="0"/>
            <a:chExt cx="6174260" cy="1474573"/>
          </a:xfrm>
        </p:grpSpPr>
        <p:sp>
          <p:nvSpPr>
            <p:cNvPr id="5" name="Oval 4"/>
            <p:cNvSpPr/>
            <p:nvPr/>
          </p:nvSpPr>
          <p:spPr>
            <a:xfrm>
              <a:off x="0" y="0"/>
              <a:ext cx="2059460" cy="14745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dirty="0" smtClean="0">
                  <a:solidFill>
                    <a:srgbClr val="FFFFFF"/>
                  </a:solidFill>
                  <a:ea typeface="Times New Roman" panose="02020603050405020304" pitchFamily="18" charset="0"/>
                  <a:cs typeface="Times New Roman" panose="02020603050405020304" pitchFamily="18" charset="0"/>
                </a:rPr>
                <a:t>Parent Node</a:t>
              </a:r>
              <a:endParaRPr lang="en-US" sz="4800" dirty="0">
                <a:effectLst/>
                <a:latin typeface="Times New Roman" panose="02020603050405020304" pitchFamily="18" charset="0"/>
                <a:ea typeface="Times New Roman" panose="02020603050405020304" pitchFamily="18" charset="0"/>
              </a:endParaRPr>
            </a:p>
          </p:txBody>
        </p:sp>
        <p:sp>
          <p:nvSpPr>
            <p:cNvPr id="6" name="Oval 5"/>
            <p:cNvSpPr/>
            <p:nvPr/>
          </p:nvSpPr>
          <p:spPr>
            <a:xfrm>
              <a:off x="4114800" y="0"/>
              <a:ext cx="2059460" cy="14745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kern="1200" dirty="0" smtClean="0">
                  <a:solidFill>
                    <a:srgbClr val="FFFFFF"/>
                  </a:solidFill>
                  <a:effectLst/>
                  <a:ea typeface="Times New Roman" panose="02020603050405020304" pitchFamily="18" charset="0"/>
                  <a:cs typeface="Times New Roman" panose="02020603050405020304" pitchFamily="18" charset="0"/>
                </a:rPr>
                <a:t>Child Node</a:t>
              </a:r>
              <a:endParaRPr lang="en-US" sz="4800" dirty="0">
                <a:effectLst/>
                <a:latin typeface="Times New Roman" panose="02020603050405020304" pitchFamily="18" charset="0"/>
                <a:ea typeface="Times New Roman" panose="02020603050405020304" pitchFamily="18" charset="0"/>
              </a:endParaRPr>
            </a:p>
          </p:txBody>
        </p:sp>
        <p:cxnSp>
          <p:nvCxnSpPr>
            <p:cNvPr id="7" name="Straight Arrow Connector 6"/>
            <p:cNvCxnSpPr>
              <a:stCxn id="5" idx="6"/>
              <a:endCxn id="6" idx="2"/>
            </p:cNvCxnSpPr>
            <p:nvPr/>
          </p:nvCxnSpPr>
          <p:spPr>
            <a:xfrm>
              <a:off x="2059460" y="737287"/>
              <a:ext cx="205534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 name="TextBox 7"/>
              <p:cNvSpPr txBox="1"/>
              <p:nvPr/>
            </p:nvSpPr>
            <p:spPr>
              <a:xfrm>
                <a:off x="752708" y="6010146"/>
                <a:ext cx="7577254" cy="822469"/>
              </a:xfrm>
              <a:prstGeom prst="rect">
                <a:avLst/>
              </a:prstGeom>
              <a:noFill/>
              <a:ln>
                <a:solidFill>
                  <a:schemeClr val="bg2"/>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𝐵𝑎𝑦𝑒𝑠𝑖𝑎𝑛</m:t>
                          </m:r>
                          <m:r>
                            <a:rPr lang="en-US" sz="2400" b="0" i="1" smtClean="0">
                              <a:latin typeface="Cambria Math" panose="02040503050406030204" pitchFamily="18" charset="0"/>
                            </a:rPr>
                            <m:t> </m:t>
                          </m:r>
                          <m:r>
                            <a:rPr lang="en-US" sz="2400" b="0" i="1" smtClean="0">
                              <a:latin typeface="Cambria Math" panose="02040503050406030204" pitchFamily="18" charset="0"/>
                            </a:rPr>
                            <m:t>𝑁𝑒𝑡𝑤𝑜𝑟𝑘</m:t>
                          </m:r>
                        </m:e>
                      </m:d>
                      <m:r>
                        <a:rPr lang="en-US" sz="2400" b="0" i="1" smtClean="0">
                          <a:latin typeface="Cambria Math" panose="02040503050406030204" pitchFamily="18" charset="0"/>
                        </a:rPr>
                        <m:t>=</m:t>
                      </m:r>
                      <m:r>
                        <a:rPr lang="en-US" sz="2400" b="0" i="1" smtClean="0">
                          <a:latin typeface="Cambria Math" panose="02040503050406030204" pitchFamily="18" charset="0"/>
                        </a:rPr>
                        <m:t>𝑃</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𝑃𝑎𝑟𝑒𝑛𝑡</m:t>
                          </m:r>
                          <m:r>
                            <a:rPr lang="en-US" sz="2400" b="0" i="1" smtClean="0">
                              <a:latin typeface="Cambria Math" panose="02040503050406030204" pitchFamily="18" charset="0"/>
                            </a:rPr>
                            <m:t>,</m:t>
                          </m:r>
                          <m:r>
                            <a:rPr lang="en-US" sz="2400" b="0" i="1" smtClean="0">
                              <a:latin typeface="Cambria Math" panose="02040503050406030204" pitchFamily="18" charset="0"/>
                            </a:rPr>
                            <m:t>𝐶h𝑖𝑙𝑑</m:t>
                          </m:r>
                        </m:e>
                      </m:d>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𝑃𝑎𝑟𝑒𝑛𝑡</m:t>
                      </m:r>
                      <m:r>
                        <a:rPr lang="en-US" sz="2400" b="0" i="1" smtClean="0">
                          <a:latin typeface="Cambria Math" panose="02040503050406030204" pitchFamily="18" charset="0"/>
                        </a:rPr>
                        <m:t>)</m:t>
                      </m:r>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𝐶h𝑖𝑙𝑑</m:t>
                      </m:r>
                      <m:r>
                        <a:rPr lang="en-US" sz="2400" b="0" i="1" smtClean="0">
                          <a:latin typeface="Cambria Math" panose="02040503050406030204" pitchFamily="18" charset="0"/>
                        </a:rPr>
                        <m:t>|</m:t>
                      </m:r>
                      <m:r>
                        <a:rPr lang="en-US" sz="2400" b="0" i="1" smtClean="0">
                          <a:latin typeface="Cambria Math" panose="02040503050406030204" pitchFamily="18" charset="0"/>
                        </a:rPr>
                        <m:t>𝑃𝑎𝑟𝑒𝑛𝑡</m:t>
                      </m:r>
                      <m:r>
                        <a:rPr lang="en-US" sz="2400" b="0" i="1" smtClean="0">
                          <a:latin typeface="Cambria Math" panose="02040503050406030204" pitchFamily="18" charset="0"/>
                        </a:rPr>
                        <m:t>)</m:t>
                      </m:r>
                    </m:oMath>
                  </m:oMathPara>
                </a14:m>
                <a:endParaRPr lang="en-US" sz="2400" dirty="0" err="1" smtClean="0"/>
              </a:p>
            </p:txBody>
          </p:sp>
        </mc:Choice>
        <mc:Fallback xmlns="">
          <p:sp>
            <p:nvSpPr>
              <p:cNvPr id="8" name="TextBox 7"/>
              <p:cNvSpPr txBox="1">
                <a:spLocks noRot="1" noChangeAspect="1" noMove="1" noResize="1" noEditPoints="1" noAdjustHandles="1" noChangeArrowheads="1" noChangeShapeType="1" noTextEdit="1"/>
              </p:cNvSpPr>
              <p:nvPr/>
            </p:nvSpPr>
            <p:spPr>
              <a:xfrm>
                <a:off x="1003610" y="6010145"/>
                <a:ext cx="10103005" cy="461665"/>
              </a:xfrm>
              <a:prstGeom prst="rect">
                <a:avLst/>
              </a:prstGeom>
              <a:blipFill rotWithShape="0">
                <a:blip r:embed="rId2"/>
                <a:stretch>
                  <a:fillRect b="-15385"/>
                </a:stretch>
              </a:blipFill>
              <a:ln>
                <a:solidFill>
                  <a:schemeClr val="bg2"/>
                </a:solidFill>
              </a:ln>
            </p:spPr>
            <p:txBody>
              <a:bodyPr/>
              <a:lstStyle/>
              <a:p>
                <a:r>
                  <a:rPr lang="en-US">
                    <a:noFill/>
                  </a:rPr>
                  <a:t> </a:t>
                </a:r>
              </a:p>
            </p:txBody>
          </p:sp>
        </mc:Fallback>
      </mc:AlternateContent>
    </p:spTree>
    <p:extLst>
      <p:ext uri="{BB962C8B-B14F-4D97-AF65-F5344CB8AC3E}">
        <p14:creationId xmlns:p14="http://schemas.microsoft.com/office/powerpoint/2010/main" val="119625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Export Trends</a:t>
            </a:r>
            <a:endParaRPr lang="en-US" b="1" dirty="0"/>
          </a:p>
        </p:txBody>
      </p:sp>
      <p:sp>
        <p:nvSpPr>
          <p:cNvPr id="25602" name="Rectangle 3"/>
          <p:cNvSpPr>
            <a:spLocks noGrp="1" noRot="1" noChangeArrowheads="1"/>
          </p:cNvSpPr>
          <p:nvPr>
            <p:ph idx="1"/>
          </p:nvPr>
        </p:nvSpPr>
        <p:spPr/>
        <p:txBody>
          <a:bodyPr>
            <a:normAutofit/>
          </a:bodyPr>
          <a:lstStyle/>
          <a:p>
            <a:pPr eaLnBrk="1" hangingPunct="1">
              <a:lnSpc>
                <a:spcPct val="80000"/>
              </a:lnSpc>
            </a:pPr>
            <a:r>
              <a:rPr lang="en-US" altLang="en-US" sz="3600" dirty="0" smtClean="0">
                <a:effectLst/>
                <a:latin typeface="Calibri" panose="020F0502020204030204" pitchFamily="34" charset="0"/>
              </a:rPr>
              <a:t>More concern about seed as a pathway</a:t>
            </a:r>
          </a:p>
          <a:p>
            <a:pPr eaLnBrk="1" hangingPunct="1">
              <a:lnSpc>
                <a:spcPct val="80000"/>
              </a:lnSpc>
            </a:pPr>
            <a:r>
              <a:rPr lang="en-US" altLang="en-US" sz="3600" dirty="0" smtClean="0">
                <a:effectLst/>
                <a:latin typeface="Calibri" panose="020F0502020204030204" pitchFamily="34" charset="0"/>
              </a:rPr>
              <a:t>More testing before shipment and upon arrival</a:t>
            </a:r>
          </a:p>
          <a:p>
            <a:pPr eaLnBrk="1" hangingPunct="1">
              <a:lnSpc>
                <a:spcPct val="80000"/>
              </a:lnSpc>
            </a:pPr>
            <a:r>
              <a:rPr lang="en-US" altLang="en-US" sz="3600" dirty="0" smtClean="0">
                <a:effectLst/>
                <a:latin typeface="Calibri" panose="020F0502020204030204" pitchFamily="34" charset="0"/>
              </a:rPr>
              <a:t>Mother plant testing replacing field walks</a:t>
            </a:r>
          </a:p>
          <a:p>
            <a:pPr eaLnBrk="1" hangingPunct="1">
              <a:lnSpc>
                <a:spcPct val="80000"/>
              </a:lnSpc>
            </a:pPr>
            <a:r>
              <a:rPr lang="en-US" altLang="en-US" sz="3600" dirty="0" smtClean="0">
                <a:effectLst/>
                <a:latin typeface="Calibri" panose="020F0502020204030204" pitchFamily="34" charset="0"/>
              </a:rPr>
              <a:t>Interest in developing accreditation systems</a:t>
            </a:r>
          </a:p>
          <a:p>
            <a:pPr eaLnBrk="1" hangingPunct="1">
              <a:lnSpc>
                <a:spcPct val="80000"/>
              </a:lnSpc>
            </a:pPr>
            <a:endParaRPr lang="en-US" altLang="en-US" sz="3600" dirty="0" smtClean="0">
              <a:effectLst/>
              <a:latin typeface="Calibri" panose="020F0502020204030204" pitchFamily="34" charset="0"/>
            </a:endParaRPr>
          </a:p>
          <a:p>
            <a:pPr eaLnBrk="1" hangingPunct="1">
              <a:lnSpc>
                <a:spcPct val="80000"/>
              </a:lnSpc>
            </a:pPr>
            <a:endParaRPr lang="en-US" altLang="en-US" sz="3600" dirty="0" smtClean="0">
              <a:effectLst/>
              <a:latin typeface="Calibri" panose="020F0502020204030204" pitchFamily="34" charset="0"/>
            </a:endParaRPr>
          </a:p>
        </p:txBody>
      </p:sp>
      <p:sp>
        <p:nvSpPr>
          <p:cNvPr id="4" name="TextBox 3"/>
          <p:cNvSpPr txBox="1"/>
          <p:nvPr/>
        </p:nvSpPr>
        <p:spPr>
          <a:xfrm>
            <a:off x="160638" y="6430318"/>
            <a:ext cx="395416" cy="369332"/>
          </a:xfrm>
          <a:prstGeom prst="rect">
            <a:avLst/>
          </a:prstGeom>
          <a:noFill/>
        </p:spPr>
        <p:txBody>
          <a:bodyPr wrap="square" rtlCol="0">
            <a:spAutoFit/>
          </a:bodyPr>
          <a:lstStyle/>
          <a:p>
            <a:fld id="{6DDD2462-63F0-46C3-A128-C82A60B65DA8}" type="slidenum">
              <a:rPr lang="en-US" smtClean="0"/>
              <a:t>8</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211" y="4659411"/>
            <a:ext cx="2590800" cy="1724025"/>
          </a:xfrm>
          <a:prstGeom prst="rect">
            <a:avLst/>
          </a:prstGeom>
        </p:spPr>
      </p:pic>
    </p:spTree>
    <p:extLst>
      <p:ext uri="{BB962C8B-B14F-4D97-AF65-F5344CB8AC3E}">
        <p14:creationId xmlns:p14="http://schemas.microsoft.com/office/powerpoint/2010/main" val="418073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4568" y="-2163"/>
            <a:ext cx="8229600" cy="847453"/>
          </a:xfrm>
        </p:spPr>
        <p:txBody>
          <a:bodyPr>
            <a:normAutofit/>
          </a:bodyPr>
          <a:lstStyle/>
          <a:p>
            <a:r>
              <a:rPr lang="en-US" dirty="0" smtClean="0"/>
              <a:t>From Graph to Marginal Probability</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69" y="1183342"/>
            <a:ext cx="9001883" cy="210557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3350" y="4038600"/>
            <a:ext cx="4215525" cy="1600200"/>
          </a:xfrm>
          <a:prstGeom prst="rect">
            <a:avLst/>
          </a:prstGeom>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124568" y="2870455"/>
            <a:ext cx="4758783" cy="2768345"/>
          </a:xfrm>
          <a:prstGeom prst="rect">
            <a:avLst/>
          </a:prstGeom>
        </p:spPr>
      </p:pic>
    </p:spTree>
    <p:extLst>
      <p:ext uri="{BB962C8B-B14F-4D97-AF65-F5344CB8AC3E}">
        <p14:creationId xmlns:p14="http://schemas.microsoft.com/office/powerpoint/2010/main" val="131649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183" y="463404"/>
            <a:ext cx="3891709" cy="1906303"/>
          </a:xfrm>
        </p:spPr>
        <p:txBody>
          <a:bodyPr>
            <a:normAutofit fontScale="90000"/>
          </a:bodyPr>
          <a:lstStyle/>
          <a:p>
            <a:r>
              <a:rPr lang="en-US" sz="4400" dirty="0" smtClean="0"/>
              <a:t>Conditional Probability Tables</a:t>
            </a:r>
            <a:endParaRPr lang="en-US" sz="4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67157" y="2608730"/>
            <a:ext cx="3978752" cy="2703702"/>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509425" y="3470587"/>
            <a:ext cx="3860519" cy="2939726"/>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001141" y="5551456"/>
                <a:ext cx="2828531" cy="276999"/>
              </a:xfrm>
              <a:prstGeom prst="rect">
                <a:avLst/>
              </a:prstGeom>
              <a:noFill/>
              <a:ln>
                <a:solidFill>
                  <a:schemeClr val="bg2"/>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𝑆𝑒𝑒𝑑𝐻𝑒𝑎𝑙𝑡h</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𝐹𝑟𝑜𝑚𝐶h𝑖𝑛𝑎</m:t>
                      </m:r>
                      <m:r>
                        <a:rPr lang="en-US" b="0" i="1" smtClean="0">
                          <a:solidFill>
                            <a:srgbClr val="FF0000"/>
                          </a:solidFill>
                          <a:latin typeface="Cambria Math" panose="02040503050406030204" pitchFamily="18" charset="0"/>
                        </a:rPr>
                        <m:t>)</m:t>
                      </m:r>
                    </m:oMath>
                  </m:oMathPara>
                </a14:m>
                <a:endParaRPr lang="en-US" dirty="0" err="1" smtClean="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334854" y="5551455"/>
                <a:ext cx="2834943" cy="276999"/>
              </a:xfrm>
              <a:prstGeom prst="rect">
                <a:avLst/>
              </a:prstGeom>
              <a:blipFill rotWithShape="0">
                <a:blip r:embed="rId4"/>
                <a:stretch>
                  <a:fillRect l="-1285" t="-2128" r="-2141" b="-31915"/>
                </a:stretch>
              </a:blipFill>
              <a:ln>
                <a:solidFill>
                  <a:schemeClr val="bg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37347" y="6445885"/>
                <a:ext cx="6133154" cy="276999"/>
              </a:xfrm>
              <a:prstGeom prst="rect">
                <a:avLst/>
              </a:prstGeom>
              <a:noFill/>
              <a:ln>
                <a:solidFill>
                  <a:schemeClr val="bg2"/>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𝑃</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𝑀𝑜𝑖𝑡𝑠𝑡𝑢𝑟𝑒𝐶𝑜𝑛𝑡𝑒𝑛𝑡</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𝑆𝑎𝑛𝑖𝑡</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𝑇𝑟𝑒𝑎𝑡𝑚𝑒𝑛𝑡𝑠</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𝐶𝑜𝑛𝑑</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𝑇𝑟𝑒𝑎𝑡𝑚𝑒𝑛𝑡𝑠</m:t>
                      </m:r>
                      <m:r>
                        <a:rPr lang="en-US" b="0" i="1" smtClean="0">
                          <a:solidFill>
                            <a:srgbClr val="FF0000"/>
                          </a:solidFill>
                          <a:latin typeface="Cambria Math" panose="02040503050406030204" pitchFamily="18" charset="0"/>
                        </a:rPr>
                        <m:t>)</m:t>
                      </m:r>
                    </m:oMath>
                  </m:oMathPara>
                </a14:m>
                <a:endParaRPr lang="en-US" dirty="0" err="1" smtClean="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516463" y="6445884"/>
                <a:ext cx="6139566" cy="276999"/>
              </a:xfrm>
              <a:prstGeom prst="rect">
                <a:avLst/>
              </a:prstGeom>
              <a:blipFill rotWithShape="0">
                <a:blip r:embed="rId5"/>
                <a:stretch>
                  <a:fillRect l="-297" r="-793" b="-29167"/>
                </a:stretch>
              </a:blipFill>
              <a:ln>
                <a:solidFill>
                  <a:schemeClr val="bg2"/>
                </a:solidFill>
              </a:ln>
            </p:spPr>
            <p:txBody>
              <a:bodyPr/>
              <a:lstStyle/>
              <a:p>
                <a:r>
                  <a:rPr lang="en-US">
                    <a:noFill/>
                  </a:rPr>
                  <a:t> </a:t>
                </a:r>
              </a:p>
            </p:txBody>
          </p:sp>
        </mc:Fallback>
      </mc:AlternateContent>
      <p:pic>
        <p:nvPicPr>
          <p:cNvPr id="8" name="Content Placeholder 3"/>
          <p:cNvPicPr>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5307" y="147918"/>
            <a:ext cx="3433697" cy="3148598"/>
          </a:xfrm>
          <a:prstGeom prst="rect">
            <a:avLst/>
          </a:prstGeom>
          <a:noFill/>
          <a:ln>
            <a:noFill/>
          </a:ln>
        </p:spPr>
      </p:pic>
    </p:spTree>
    <p:extLst>
      <p:ext uri="{BB962C8B-B14F-4D97-AF65-F5344CB8AC3E}">
        <p14:creationId xmlns:p14="http://schemas.microsoft.com/office/powerpoint/2010/main" val="295833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62894"/>
            <a:ext cx="8229600" cy="1143000"/>
          </a:xfrm>
        </p:spPr>
        <p:txBody>
          <a:bodyPr/>
          <a:lstStyle/>
          <a:p>
            <a:r>
              <a:rPr lang="en-US" dirty="0" smtClean="0"/>
              <a:t>Tasks</a:t>
            </a:r>
            <a:endParaRPr lang="en-US" dirty="0"/>
          </a:p>
        </p:txBody>
      </p:sp>
      <p:sp>
        <p:nvSpPr>
          <p:cNvPr id="2" name="Content Placeholder 1"/>
          <p:cNvSpPr>
            <a:spLocks noGrp="1"/>
          </p:cNvSpPr>
          <p:nvPr>
            <p:ph idx="1"/>
          </p:nvPr>
        </p:nvSpPr>
        <p:spPr>
          <a:xfrm>
            <a:off x="457200" y="1505895"/>
            <a:ext cx="8229600" cy="4430882"/>
          </a:xfrm>
        </p:spPr>
        <p:txBody>
          <a:bodyPr>
            <a:noAutofit/>
          </a:bodyPr>
          <a:lstStyle/>
          <a:p>
            <a:pPr lvl="0"/>
            <a:r>
              <a:rPr lang="en-US" sz="2400" dirty="0" smtClean="0"/>
              <a:t>Capture unaccounted nodes comprising the structure to improve the initial model.</a:t>
            </a:r>
          </a:p>
          <a:p>
            <a:pPr lvl="0"/>
            <a:r>
              <a:rPr lang="en-US" sz="2400" dirty="0"/>
              <a:t>Learn/propose a network structure of the improved model.</a:t>
            </a:r>
          </a:p>
          <a:p>
            <a:pPr lvl="0"/>
            <a:r>
              <a:rPr lang="en-US" sz="2400" dirty="0"/>
              <a:t>Gather data to populate </a:t>
            </a:r>
            <a:r>
              <a:rPr lang="en-US" sz="2400" dirty="0" smtClean="0"/>
              <a:t>CPTs (Conditional Probability Tables) </a:t>
            </a:r>
            <a:r>
              <a:rPr lang="en-US" sz="2400" dirty="0"/>
              <a:t>where possible.</a:t>
            </a:r>
          </a:p>
          <a:p>
            <a:r>
              <a:rPr lang="en-US" sz="2400" dirty="0"/>
              <a:t>Elicit expert’s probabilities for parameters on CPTs where data is </a:t>
            </a:r>
            <a:r>
              <a:rPr lang="en-US" sz="2400" dirty="0" smtClean="0"/>
              <a:t>unavailable </a:t>
            </a:r>
          </a:p>
        </p:txBody>
      </p:sp>
    </p:spTree>
    <p:extLst>
      <p:ext uri="{BB962C8B-B14F-4D97-AF65-F5344CB8AC3E}">
        <p14:creationId xmlns:p14="http://schemas.microsoft.com/office/powerpoint/2010/main" val="9961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a:bodyPr>
          <a:lstStyle/>
          <a:p>
            <a:r>
              <a:rPr lang="en-US" sz="2800" b="1" dirty="0" smtClean="0"/>
              <a:t>The Plan</a:t>
            </a:r>
            <a:endParaRPr lang="en-US" sz="2800" b="1" dirty="0"/>
          </a:p>
        </p:txBody>
      </p:sp>
      <p:sp>
        <p:nvSpPr>
          <p:cNvPr id="3" name="Content Placeholder 2"/>
          <p:cNvSpPr>
            <a:spLocks noGrp="1"/>
          </p:cNvSpPr>
          <p:nvPr>
            <p:ph idx="1"/>
          </p:nvPr>
        </p:nvSpPr>
        <p:spPr>
          <a:xfrm>
            <a:off x="508001" y="1066801"/>
            <a:ext cx="7950199" cy="4267200"/>
          </a:xfrm>
        </p:spPr>
        <p:txBody>
          <a:bodyPr>
            <a:noAutofit/>
          </a:bodyPr>
          <a:lstStyle/>
          <a:p>
            <a:r>
              <a:rPr lang="en-US" sz="2800" i="1" dirty="0" smtClean="0"/>
              <a:t>Design </a:t>
            </a:r>
            <a:r>
              <a:rPr lang="en-US" sz="2800" i="1" dirty="0"/>
              <a:t>of a specific plan to refine and populate our current model through expert panels and data collection</a:t>
            </a:r>
            <a:r>
              <a:rPr lang="en-US" sz="2800" dirty="0"/>
              <a:t>.  </a:t>
            </a:r>
            <a:endParaRPr lang="en-US" sz="2800" dirty="0" smtClean="0"/>
          </a:p>
          <a:p>
            <a:r>
              <a:rPr lang="en-US" sz="2800" dirty="0" smtClean="0"/>
              <a:t>Plan consists </a:t>
            </a:r>
            <a:r>
              <a:rPr lang="en-US" sz="2800" dirty="0"/>
              <a:t>in 4 rounds of consultation.  </a:t>
            </a:r>
            <a:endParaRPr lang="en-US" sz="2800" dirty="0" smtClean="0"/>
          </a:p>
          <a:p>
            <a:pPr lvl="1"/>
            <a:r>
              <a:rPr lang="en-US" sz="2400" dirty="0" smtClean="0"/>
              <a:t>The </a:t>
            </a:r>
            <a:r>
              <a:rPr lang="en-US" sz="2400" dirty="0"/>
              <a:t>first 2 rounds are phone interviews with experts on different aspects of the seed process, </a:t>
            </a:r>
            <a:endParaRPr lang="en-US" sz="2400" dirty="0" smtClean="0"/>
          </a:p>
          <a:p>
            <a:pPr lvl="1"/>
            <a:r>
              <a:rPr lang="en-US" sz="2400" dirty="0" smtClean="0"/>
              <a:t>the </a:t>
            </a:r>
            <a:r>
              <a:rPr lang="en-US" sz="2400" dirty="0"/>
              <a:t>third is a joint meeting with all the stakeholders involved in the interviews to present and agree on the model, </a:t>
            </a:r>
            <a:endParaRPr lang="en-US" sz="2400" dirty="0" smtClean="0"/>
          </a:p>
          <a:p>
            <a:pPr lvl="1"/>
            <a:r>
              <a:rPr lang="en-US" sz="2400" dirty="0" smtClean="0"/>
              <a:t>and </a:t>
            </a:r>
            <a:r>
              <a:rPr lang="en-US" sz="2400" dirty="0"/>
              <a:t>the 4</a:t>
            </a:r>
            <a:r>
              <a:rPr lang="en-US" sz="2400" baseline="30000" dirty="0"/>
              <a:t>th</a:t>
            </a:r>
            <a:r>
              <a:rPr lang="en-US" sz="2400" dirty="0"/>
              <a:t> round deals with data collection and expert opinion elicitation where necessary.</a:t>
            </a:r>
          </a:p>
          <a:p>
            <a:endParaRPr lang="en-US" sz="2800" dirty="0"/>
          </a:p>
        </p:txBody>
      </p:sp>
    </p:spTree>
    <p:extLst>
      <p:ext uri="{BB962C8B-B14F-4D97-AF65-F5344CB8AC3E}">
        <p14:creationId xmlns:p14="http://schemas.microsoft.com/office/powerpoint/2010/main" val="55203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7968" y="300676"/>
            <a:ext cx="8229600" cy="842324"/>
          </a:xfrm>
        </p:spPr>
        <p:txBody>
          <a:bodyPr>
            <a:normAutofit/>
          </a:bodyPr>
          <a:lstStyle/>
          <a:p>
            <a:r>
              <a:rPr lang="en-GB" sz="3200" b="1" dirty="0" smtClean="0"/>
              <a:t>Plan </a:t>
            </a:r>
            <a:r>
              <a:rPr lang="en-GB" sz="3200" b="1" dirty="0"/>
              <a:t>for </a:t>
            </a:r>
            <a:r>
              <a:rPr lang="en-GB" sz="3200" b="1" dirty="0" smtClean="0"/>
              <a:t>BBN:</a:t>
            </a:r>
            <a:endParaRPr lang="en-US" sz="3200" dirty="0"/>
          </a:p>
        </p:txBody>
      </p:sp>
      <p:sp>
        <p:nvSpPr>
          <p:cNvPr id="2" name="Content Placeholder 1"/>
          <p:cNvSpPr>
            <a:spLocks noGrp="1"/>
          </p:cNvSpPr>
          <p:nvPr>
            <p:ph idx="1"/>
          </p:nvPr>
        </p:nvSpPr>
        <p:spPr>
          <a:xfrm>
            <a:off x="457200" y="1295400"/>
            <a:ext cx="8229600" cy="5029201"/>
          </a:xfrm>
        </p:spPr>
        <p:txBody>
          <a:bodyPr>
            <a:normAutofit/>
          </a:bodyPr>
          <a:lstStyle/>
          <a:p>
            <a:r>
              <a:rPr lang="en-GB" sz="2800" dirty="0" smtClean="0"/>
              <a:t>4 </a:t>
            </a:r>
            <a:r>
              <a:rPr lang="en-GB" sz="2800" dirty="0"/>
              <a:t>rounds of consultation 3 of which are meant for the first so called model design panel and the last one will include the second so called expert elicitation panel.</a:t>
            </a:r>
            <a:endParaRPr lang="en-US" sz="2800" dirty="0"/>
          </a:p>
          <a:p>
            <a:r>
              <a:rPr lang="en-GB" sz="2800" dirty="0"/>
              <a:t> </a:t>
            </a:r>
            <a:r>
              <a:rPr lang="en-GB" sz="2800" b="1" dirty="0" smtClean="0"/>
              <a:t>Round </a:t>
            </a:r>
            <a:r>
              <a:rPr lang="en-GB" sz="2800" b="1" dirty="0"/>
              <a:t>1:</a:t>
            </a:r>
            <a:r>
              <a:rPr lang="en-GB" sz="2800" dirty="0"/>
              <a:t>  </a:t>
            </a:r>
            <a:r>
              <a:rPr lang="en-GB" sz="2800" dirty="0" smtClean="0"/>
              <a:t>Initial </a:t>
            </a:r>
            <a:r>
              <a:rPr lang="en-GB" sz="2800" dirty="0"/>
              <a:t>round of consultations with the stakeholders via one-on-one </a:t>
            </a:r>
            <a:r>
              <a:rPr lang="en-GB" sz="2800" dirty="0" smtClean="0"/>
              <a:t>interviews.  </a:t>
            </a:r>
            <a:r>
              <a:rPr lang="en-GB" sz="2800" dirty="0"/>
              <a:t>The purpose of this round is to clarify their views when presented with the project’s </a:t>
            </a:r>
            <a:r>
              <a:rPr lang="en-GB" sz="3200" dirty="0"/>
              <a:t>objective.  This </a:t>
            </a:r>
            <a:r>
              <a:rPr lang="en-GB" sz="3200" dirty="0" smtClean="0"/>
              <a:t>refined </a:t>
            </a:r>
            <a:r>
              <a:rPr lang="en-GB" sz="3200" dirty="0"/>
              <a:t>our current model. </a:t>
            </a:r>
            <a:endParaRPr lang="en-US" sz="2400" dirty="0"/>
          </a:p>
        </p:txBody>
      </p:sp>
    </p:spTree>
    <p:extLst>
      <p:ext uri="{BB962C8B-B14F-4D97-AF65-F5344CB8AC3E}">
        <p14:creationId xmlns:p14="http://schemas.microsoft.com/office/powerpoint/2010/main" val="320211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6547"/>
            <a:ext cx="8229600" cy="1143000"/>
          </a:xfrm>
        </p:spPr>
        <p:txBody>
          <a:bodyPr/>
          <a:lstStyle/>
          <a:p>
            <a:r>
              <a:rPr lang="en-US" b="1" dirty="0" smtClean="0"/>
              <a:t>Round 2</a:t>
            </a:r>
            <a:endParaRPr lang="en-US" b="1" dirty="0"/>
          </a:p>
        </p:txBody>
      </p:sp>
      <p:sp>
        <p:nvSpPr>
          <p:cNvPr id="2" name="Content Placeholder 1"/>
          <p:cNvSpPr>
            <a:spLocks noGrp="1"/>
          </p:cNvSpPr>
          <p:nvPr>
            <p:ph idx="1"/>
          </p:nvPr>
        </p:nvSpPr>
        <p:spPr>
          <a:xfrm>
            <a:off x="508000" y="1524000"/>
            <a:ext cx="6689918" cy="4517363"/>
          </a:xfrm>
        </p:spPr>
        <p:txBody>
          <a:bodyPr>
            <a:normAutofit/>
          </a:bodyPr>
          <a:lstStyle/>
          <a:p>
            <a:pPr lvl="0"/>
            <a:r>
              <a:rPr lang="en-GB" sz="3600" b="1" dirty="0"/>
              <a:t>Round 2:</a:t>
            </a:r>
            <a:r>
              <a:rPr lang="en-GB" sz="3600" dirty="0"/>
              <a:t>  </a:t>
            </a:r>
            <a:r>
              <a:rPr lang="en-GB" sz="3600" dirty="0" smtClean="0"/>
              <a:t>conducted </a:t>
            </a:r>
            <a:r>
              <a:rPr lang="en-GB" sz="3600" dirty="0"/>
              <a:t>to discuss modifications of the model that where based off the results from Round </a:t>
            </a:r>
            <a:r>
              <a:rPr lang="en-GB" sz="3600" dirty="0" smtClean="0"/>
              <a:t>1. This </a:t>
            </a:r>
            <a:r>
              <a:rPr lang="en-GB" sz="3600" dirty="0"/>
              <a:t>includes:</a:t>
            </a:r>
            <a:endParaRPr lang="en-US" sz="4000" dirty="0"/>
          </a:p>
          <a:p>
            <a:pPr lvl="1"/>
            <a:r>
              <a:rPr lang="en-GB" sz="2400" dirty="0"/>
              <a:t>Checking validity of relationships deduced from round 1.</a:t>
            </a:r>
            <a:endParaRPr lang="en-US" sz="3600" dirty="0"/>
          </a:p>
          <a:p>
            <a:pPr lvl="1"/>
            <a:r>
              <a:rPr lang="en-GB" sz="2400" dirty="0"/>
              <a:t>Define States for each Node in the BBN.</a:t>
            </a:r>
            <a:endParaRPr lang="en-US" sz="3600" dirty="0"/>
          </a:p>
          <a:p>
            <a:endParaRPr lang="en-US" sz="2800" dirty="0"/>
          </a:p>
        </p:txBody>
      </p:sp>
    </p:spTree>
    <p:extLst>
      <p:ext uri="{BB962C8B-B14F-4D97-AF65-F5344CB8AC3E}">
        <p14:creationId xmlns:p14="http://schemas.microsoft.com/office/powerpoint/2010/main" val="31495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2386" y="148456"/>
            <a:ext cx="7543800" cy="1070744"/>
          </a:xfrm>
        </p:spPr>
        <p:txBody>
          <a:bodyPr>
            <a:normAutofit/>
          </a:bodyPr>
          <a:lstStyle/>
          <a:p>
            <a:r>
              <a:rPr lang="en-US" sz="3200" b="1" dirty="0" smtClean="0"/>
              <a:t>Rounds 3 and 4</a:t>
            </a:r>
            <a:endParaRPr lang="en-US" sz="3200" b="1" dirty="0"/>
          </a:p>
        </p:txBody>
      </p:sp>
      <p:sp>
        <p:nvSpPr>
          <p:cNvPr id="2" name="Content Placeholder 1"/>
          <p:cNvSpPr>
            <a:spLocks noGrp="1"/>
          </p:cNvSpPr>
          <p:nvPr>
            <p:ph idx="1"/>
          </p:nvPr>
        </p:nvSpPr>
        <p:spPr>
          <a:xfrm>
            <a:off x="301454" y="1282734"/>
            <a:ext cx="7543800" cy="4787153"/>
          </a:xfrm>
        </p:spPr>
        <p:txBody>
          <a:bodyPr>
            <a:noAutofit/>
          </a:bodyPr>
          <a:lstStyle/>
          <a:p>
            <a:pPr lvl="0"/>
            <a:r>
              <a:rPr lang="en-GB" sz="2000" b="1" dirty="0"/>
              <a:t>Round 3:  </a:t>
            </a:r>
            <a:r>
              <a:rPr lang="en-GB" sz="2000" b="1" dirty="0" smtClean="0"/>
              <a:t>C</a:t>
            </a:r>
            <a:r>
              <a:rPr lang="en-GB" sz="2000" dirty="0" smtClean="0"/>
              <a:t>onsist </a:t>
            </a:r>
            <a:r>
              <a:rPr lang="en-GB" sz="2000" dirty="0"/>
              <a:t>in a </a:t>
            </a:r>
            <a:r>
              <a:rPr lang="en-GB" sz="2000" b="1" dirty="0"/>
              <a:t>joint stakeholder workshop </a:t>
            </a:r>
            <a:r>
              <a:rPr lang="en-GB" sz="2000" dirty="0"/>
              <a:t>to discuss differences in viewpoints.  After this workshop the model’s design should be complete. </a:t>
            </a:r>
            <a:endParaRPr lang="en-GB" sz="2000" dirty="0" smtClean="0"/>
          </a:p>
          <a:p>
            <a:pPr lvl="0"/>
            <a:r>
              <a:rPr lang="en-GB" sz="2000" b="1" dirty="0" smtClean="0"/>
              <a:t>Round </a:t>
            </a:r>
            <a:r>
              <a:rPr lang="en-GB" sz="2000" b="1" dirty="0"/>
              <a:t>4:  </a:t>
            </a:r>
            <a:r>
              <a:rPr lang="en-GB" sz="2000" dirty="0"/>
              <a:t>Data collection.  The sources of data could be:</a:t>
            </a:r>
            <a:endParaRPr lang="en-US" sz="2000" dirty="0"/>
          </a:p>
          <a:p>
            <a:pPr lvl="1"/>
            <a:r>
              <a:rPr lang="en-GB" b="1" dirty="0"/>
              <a:t>Raw data </a:t>
            </a:r>
            <a:r>
              <a:rPr lang="en-GB" dirty="0"/>
              <a:t>collected by direct measurement (either observational or experimental).</a:t>
            </a:r>
            <a:endParaRPr lang="en-US" dirty="0"/>
          </a:p>
          <a:p>
            <a:pPr lvl="1"/>
            <a:r>
              <a:rPr lang="en-GB" b="1" dirty="0"/>
              <a:t>Output from process-based models </a:t>
            </a:r>
            <a:r>
              <a:rPr lang="en-GB" dirty="0"/>
              <a:t>calibrated using raw data collected by direct measurement (this type of data might be rare in this case since it will be the result of e.g. a regression model fitted to some data from a specific process) </a:t>
            </a:r>
            <a:endParaRPr lang="en-US" dirty="0"/>
          </a:p>
          <a:p>
            <a:pPr lvl="1"/>
            <a:r>
              <a:rPr lang="en-GB" b="1" dirty="0"/>
              <a:t>Expert opinion </a:t>
            </a:r>
            <a:r>
              <a:rPr lang="en-GB" dirty="0"/>
              <a:t>based on theoretical calculation or best judgement.</a:t>
            </a:r>
            <a:endParaRPr lang="en-US" dirty="0"/>
          </a:p>
          <a:p>
            <a:endParaRPr lang="en-US" sz="2000" dirty="0"/>
          </a:p>
        </p:txBody>
      </p:sp>
    </p:spTree>
    <p:extLst>
      <p:ext uri="{BB962C8B-B14F-4D97-AF65-F5344CB8AC3E}">
        <p14:creationId xmlns:p14="http://schemas.microsoft.com/office/powerpoint/2010/main" val="110992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685800"/>
          </a:xfrm>
        </p:spPr>
        <p:txBody>
          <a:bodyPr>
            <a:normAutofit/>
          </a:bodyPr>
          <a:lstStyle/>
          <a:p>
            <a:r>
              <a:rPr lang="en-US" sz="3600" b="1" dirty="0" smtClean="0"/>
              <a:t>…Round 4</a:t>
            </a:r>
            <a:endParaRPr lang="en-US" sz="3600" b="1" dirty="0"/>
          </a:p>
        </p:txBody>
      </p:sp>
      <p:sp>
        <p:nvSpPr>
          <p:cNvPr id="2" name="Content Placeholder 1"/>
          <p:cNvSpPr>
            <a:spLocks noGrp="1"/>
          </p:cNvSpPr>
          <p:nvPr>
            <p:ph idx="1"/>
          </p:nvPr>
        </p:nvSpPr>
        <p:spPr/>
        <p:txBody>
          <a:bodyPr>
            <a:normAutofit/>
          </a:bodyPr>
          <a:lstStyle/>
          <a:p>
            <a:r>
              <a:rPr lang="en-GB" sz="2800" dirty="0"/>
              <a:t>Our previous consultations will enable us to determine which nodes in the BBN will require which type of data (or have no choice but to use a certain type).  </a:t>
            </a:r>
            <a:endParaRPr lang="en-GB" sz="2800" dirty="0" smtClean="0"/>
          </a:p>
          <a:p>
            <a:r>
              <a:rPr lang="en-GB" sz="2800" dirty="0" smtClean="0"/>
              <a:t>The </a:t>
            </a:r>
            <a:r>
              <a:rPr lang="en-GB" sz="2800" dirty="0"/>
              <a:t>very last type of data will require a customized survey which will be sent to the appropriate experts. These will be based of the sub BBN nodes (given by each expert opinions to be elicited).  </a:t>
            </a:r>
            <a:endParaRPr lang="en-GB" sz="2800" dirty="0" smtClean="0"/>
          </a:p>
        </p:txBody>
      </p:sp>
    </p:spTree>
    <p:extLst>
      <p:ext uri="{BB962C8B-B14F-4D97-AF65-F5344CB8AC3E}">
        <p14:creationId xmlns:p14="http://schemas.microsoft.com/office/powerpoint/2010/main" val="217860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sz="3600" b="1" dirty="0" smtClean="0"/>
              <a:t>First round</a:t>
            </a:r>
            <a:endParaRPr lang="en-US" sz="3600" b="1" dirty="0"/>
          </a:p>
        </p:txBody>
      </p:sp>
      <p:sp>
        <p:nvSpPr>
          <p:cNvPr id="3" name="Content Placeholder 2"/>
          <p:cNvSpPr>
            <a:spLocks noGrp="1"/>
          </p:cNvSpPr>
          <p:nvPr>
            <p:ph idx="1"/>
          </p:nvPr>
        </p:nvSpPr>
        <p:spPr>
          <a:xfrm>
            <a:off x="508001" y="990600"/>
            <a:ext cx="7721599" cy="4883785"/>
          </a:xfrm>
        </p:spPr>
        <p:txBody>
          <a:bodyPr>
            <a:normAutofit/>
          </a:bodyPr>
          <a:lstStyle/>
          <a:p>
            <a:r>
              <a:rPr lang="en-US" sz="2400" dirty="0"/>
              <a:t>We </a:t>
            </a:r>
            <a:r>
              <a:rPr lang="en-US" sz="2400" dirty="0" smtClean="0"/>
              <a:t>acquired </a:t>
            </a:r>
            <a:r>
              <a:rPr lang="en-US" sz="2400" dirty="0"/>
              <a:t>a significant amount of information detailing the most important aspects of the seed process with respect to the objective of the study. </a:t>
            </a:r>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574515569"/>
              </p:ext>
            </p:extLst>
          </p:nvPr>
        </p:nvGraphicFramePr>
        <p:xfrm>
          <a:off x="2514600" y="2209800"/>
          <a:ext cx="3739102" cy="4482465"/>
        </p:xfrm>
        <a:graphic>
          <a:graphicData uri="http://schemas.openxmlformats.org/drawingml/2006/table">
            <a:tbl>
              <a:tblPr firstRow="1" firstCol="1" bandRow="1">
                <a:tableStyleId>{5C22544A-7EE6-4342-B048-85BDC9FD1C3A}</a:tableStyleId>
              </a:tblPr>
              <a:tblGrid>
                <a:gridCol w="745435"/>
                <a:gridCol w="936266"/>
                <a:gridCol w="906449"/>
                <a:gridCol w="530750"/>
                <a:gridCol w="620202"/>
              </a:tblGrid>
              <a:tr h="268364">
                <a:tc>
                  <a:txBody>
                    <a:bodyPr/>
                    <a:lstStyle/>
                    <a:p>
                      <a:pPr algn="ctr" fontAlgn="b"/>
                      <a:r>
                        <a:rPr lang="en-US" sz="1100" b="1" i="0" u="none" strike="noStrike" dirty="0" smtClean="0">
                          <a:solidFill>
                            <a:srgbClr val="000000"/>
                          </a:solidFill>
                          <a:effectLst/>
                          <a:latin typeface="Calibri" panose="020F0502020204030204" pitchFamily="34" charset="0"/>
                        </a:rPr>
                        <a:t>Panelist</a:t>
                      </a:r>
                      <a:endParaRPr lang="en-US" sz="1100" b="1" i="0" u="none" strike="noStrike" dirty="0">
                        <a:solidFill>
                          <a:srgbClr val="000000"/>
                        </a:solidFill>
                        <a:effectLst/>
                        <a:latin typeface="Calibri" panose="020F0502020204030204" pitchFamily="34" charset="0"/>
                      </a:endParaRPr>
                    </a:p>
                  </a:txBody>
                  <a:tcPr marL="7144" marR="7144" marT="9525" marB="0" anchor="b"/>
                </a:tc>
                <a:tc>
                  <a:txBody>
                    <a:bodyPr/>
                    <a:lstStyle/>
                    <a:p>
                      <a:pPr algn="ctr" fontAlgn="b"/>
                      <a:r>
                        <a:rPr lang="en-US" sz="1100" b="1" i="0" u="none" strike="noStrike" dirty="0">
                          <a:solidFill>
                            <a:srgbClr val="000000"/>
                          </a:solidFill>
                          <a:effectLst/>
                          <a:latin typeface="Calibri" panose="020F0502020204030204" pitchFamily="34" charset="0"/>
                        </a:rPr>
                        <a:t>Expertise 1</a:t>
                      </a:r>
                    </a:p>
                  </a:txBody>
                  <a:tcPr marL="7144" marR="7144" marT="9525" marB="0" anchor="b"/>
                </a:tc>
                <a:tc>
                  <a:txBody>
                    <a:bodyPr/>
                    <a:lstStyle/>
                    <a:p>
                      <a:pPr algn="ctr" fontAlgn="b"/>
                      <a:r>
                        <a:rPr lang="en-US" sz="1100" b="1" i="0" u="none" strike="noStrike" dirty="0">
                          <a:solidFill>
                            <a:srgbClr val="000000"/>
                          </a:solidFill>
                          <a:effectLst/>
                          <a:latin typeface="Calibri" panose="020F0502020204030204" pitchFamily="34" charset="0"/>
                        </a:rPr>
                        <a:t>Expertise 2</a:t>
                      </a:r>
                    </a:p>
                  </a:txBody>
                  <a:tcPr marL="7144" marR="7144" marT="9525" marB="0" anchor="b"/>
                </a:tc>
                <a:tc>
                  <a:txBody>
                    <a:bodyPr/>
                    <a:lstStyle/>
                    <a:p>
                      <a:pPr algn="ctr" fontAlgn="b"/>
                      <a:r>
                        <a:rPr lang="en-US" sz="1100" b="1" i="0" u="none" strike="noStrike" dirty="0">
                          <a:solidFill>
                            <a:srgbClr val="000000"/>
                          </a:solidFill>
                          <a:effectLst/>
                          <a:latin typeface="Calibri" panose="020F0502020204030204" pitchFamily="34" charset="0"/>
                        </a:rPr>
                        <a:t>Company</a:t>
                      </a:r>
                    </a:p>
                  </a:txBody>
                  <a:tcPr marL="7144" marR="7144" marT="9525" marB="0" anchor="b"/>
                </a:tc>
                <a:tc>
                  <a:txBody>
                    <a:bodyPr/>
                    <a:lstStyle/>
                    <a:p>
                      <a:pPr algn="ctr" fontAlgn="b"/>
                      <a:r>
                        <a:rPr lang="en-US" sz="1100" b="1" i="0" u="none" strike="noStrike" dirty="0">
                          <a:solidFill>
                            <a:srgbClr val="000000"/>
                          </a:solidFill>
                          <a:effectLst/>
                          <a:latin typeface="Calibri" panose="020F0502020204030204" pitchFamily="34" charset="0"/>
                        </a:rPr>
                        <a:t>Interview Date</a:t>
                      </a:r>
                    </a:p>
                  </a:txBody>
                  <a:tcPr marL="7144" marR="7144" marT="9525" marB="0" anchor="b"/>
                </a:tc>
              </a:tr>
              <a:tr h="268364">
                <a:tc>
                  <a:txBody>
                    <a:bodyPr/>
                    <a:lstStyle/>
                    <a:p>
                      <a:pPr algn="l" fontAlgn="b"/>
                      <a:r>
                        <a:rPr lang="en-US" sz="1100" b="0" i="0" u="none" strike="noStrike">
                          <a:solidFill>
                            <a:srgbClr val="000000"/>
                          </a:solidFill>
                          <a:effectLst/>
                          <a:latin typeface="Calibri" panose="020F0502020204030204" pitchFamily="34" charset="0"/>
                        </a:rPr>
                        <a:t>Panelist 1</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Distribution/Sales</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Regulatory</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Company 1</a:t>
                      </a:r>
                    </a:p>
                  </a:txBody>
                  <a:tcPr marL="7144" marR="7144" marT="9525" marB="0" anchor="b"/>
                </a:tc>
                <a:tc>
                  <a:txBody>
                    <a:bodyPr/>
                    <a:lstStyle/>
                    <a:p>
                      <a:pPr algn="r" fontAlgn="b"/>
                      <a:r>
                        <a:rPr lang="en-US" sz="1100" b="0" i="0" u="none" strike="noStrike" dirty="0">
                          <a:solidFill>
                            <a:srgbClr val="000000"/>
                          </a:solidFill>
                          <a:effectLst/>
                          <a:latin typeface="Calibri" panose="020F0502020204030204" pitchFamily="34" charset="0"/>
                        </a:rPr>
                        <a:t>7/20/2016</a:t>
                      </a:r>
                    </a:p>
                  </a:txBody>
                  <a:tcPr marL="7144" marR="7144" marT="9525" marB="0" anchor="b"/>
                </a:tc>
              </a:tr>
              <a:tr h="268364">
                <a:tc>
                  <a:txBody>
                    <a:bodyPr/>
                    <a:lstStyle/>
                    <a:p>
                      <a:pPr algn="l" fontAlgn="b"/>
                      <a:r>
                        <a:rPr lang="en-US" sz="1100" b="0" i="0" u="none" strike="noStrike">
                          <a:solidFill>
                            <a:srgbClr val="000000"/>
                          </a:solidFill>
                          <a:effectLst/>
                          <a:latin typeface="Calibri" panose="020F0502020204030204" pitchFamily="34" charset="0"/>
                        </a:rPr>
                        <a:t>Panelist 2</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Field Ops</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Phytopathology</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Company 2</a:t>
                      </a:r>
                    </a:p>
                  </a:txBody>
                  <a:tcPr marL="7144" marR="7144" marT="9525" marB="0" anchor="b"/>
                </a:tc>
                <a:tc>
                  <a:txBody>
                    <a:bodyPr/>
                    <a:lstStyle/>
                    <a:p>
                      <a:pPr algn="r" fontAlgn="b"/>
                      <a:r>
                        <a:rPr lang="en-US" sz="1100" b="0" i="0" u="none" strike="noStrike" dirty="0">
                          <a:solidFill>
                            <a:srgbClr val="000000"/>
                          </a:solidFill>
                          <a:effectLst/>
                          <a:latin typeface="Calibri" panose="020F0502020204030204" pitchFamily="34" charset="0"/>
                        </a:rPr>
                        <a:t>7/29/2016</a:t>
                      </a:r>
                    </a:p>
                  </a:txBody>
                  <a:tcPr marL="7144" marR="7144" marT="9525" marB="0" anchor="b"/>
                </a:tc>
              </a:tr>
              <a:tr h="268364">
                <a:tc>
                  <a:txBody>
                    <a:bodyPr/>
                    <a:lstStyle/>
                    <a:p>
                      <a:pPr algn="l" fontAlgn="b"/>
                      <a:r>
                        <a:rPr lang="en-US" sz="1100" b="0" i="0" u="none" strike="noStrike">
                          <a:solidFill>
                            <a:srgbClr val="000000"/>
                          </a:solidFill>
                          <a:effectLst/>
                          <a:latin typeface="Calibri" panose="020F0502020204030204" pitchFamily="34" charset="0"/>
                        </a:rPr>
                        <a:t>Panelist 3</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Regulatory</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Trade</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Company 2</a:t>
                      </a:r>
                    </a:p>
                  </a:txBody>
                  <a:tcPr marL="7144" marR="7144" marT="9525" marB="0" anchor="b"/>
                </a:tc>
                <a:tc>
                  <a:txBody>
                    <a:bodyPr/>
                    <a:lstStyle/>
                    <a:p>
                      <a:pPr algn="r" fontAlgn="b"/>
                      <a:r>
                        <a:rPr lang="en-US" sz="1100" b="0" i="0" u="none" strike="noStrike" dirty="0">
                          <a:solidFill>
                            <a:srgbClr val="000000"/>
                          </a:solidFill>
                          <a:effectLst/>
                          <a:latin typeface="Calibri" panose="020F0502020204030204" pitchFamily="34" charset="0"/>
                        </a:rPr>
                        <a:t>8/4/2016</a:t>
                      </a:r>
                    </a:p>
                  </a:txBody>
                  <a:tcPr marL="7144" marR="7144" marT="9525" marB="0" anchor="b"/>
                </a:tc>
              </a:tr>
              <a:tr h="268364">
                <a:tc>
                  <a:txBody>
                    <a:bodyPr/>
                    <a:lstStyle/>
                    <a:p>
                      <a:pPr algn="l" fontAlgn="b"/>
                      <a:r>
                        <a:rPr lang="en-US" sz="1100" b="0" i="0" u="none" strike="noStrike">
                          <a:solidFill>
                            <a:srgbClr val="000000"/>
                          </a:solidFill>
                          <a:effectLst/>
                          <a:latin typeface="Calibri" panose="020F0502020204030204" pitchFamily="34" charset="0"/>
                        </a:rPr>
                        <a:t>Panelist 4</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Seed Health Testing</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Phytopathology</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Company 3</a:t>
                      </a:r>
                    </a:p>
                  </a:txBody>
                  <a:tcPr marL="7144" marR="7144" marT="9525" marB="0" anchor="b"/>
                </a:tc>
                <a:tc>
                  <a:txBody>
                    <a:bodyPr/>
                    <a:lstStyle/>
                    <a:p>
                      <a:pPr algn="r" fontAlgn="b"/>
                      <a:r>
                        <a:rPr lang="en-US" sz="1100" b="0" i="0" u="none" strike="noStrike" dirty="0">
                          <a:solidFill>
                            <a:srgbClr val="000000"/>
                          </a:solidFill>
                          <a:effectLst/>
                          <a:latin typeface="Calibri" panose="020F0502020204030204" pitchFamily="34" charset="0"/>
                        </a:rPr>
                        <a:t>8/5/2016</a:t>
                      </a:r>
                    </a:p>
                  </a:txBody>
                  <a:tcPr marL="7144" marR="7144" marT="9525" marB="0" anchor="b"/>
                </a:tc>
              </a:tr>
              <a:tr h="268364">
                <a:tc>
                  <a:txBody>
                    <a:bodyPr/>
                    <a:lstStyle/>
                    <a:p>
                      <a:pPr algn="l" fontAlgn="b"/>
                      <a:r>
                        <a:rPr lang="en-US" sz="1100" b="0" i="0" u="none" strike="noStrike">
                          <a:solidFill>
                            <a:srgbClr val="000000"/>
                          </a:solidFill>
                          <a:effectLst/>
                          <a:latin typeface="Calibri" panose="020F0502020204030204" pitchFamily="34" charset="0"/>
                        </a:rPr>
                        <a:t>Panelist 5</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Plant Ops</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Field Ops</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Company 4</a:t>
                      </a:r>
                    </a:p>
                  </a:txBody>
                  <a:tcPr marL="7144" marR="7144" marT="9525" marB="0" anchor="b"/>
                </a:tc>
                <a:tc>
                  <a:txBody>
                    <a:bodyPr/>
                    <a:lstStyle/>
                    <a:p>
                      <a:pPr algn="r" fontAlgn="b"/>
                      <a:r>
                        <a:rPr lang="en-US" sz="1100" b="0" i="0" u="none" strike="noStrike" dirty="0">
                          <a:solidFill>
                            <a:srgbClr val="000000"/>
                          </a:solidFill>
                          <a:effectLst/>
                          <a:latin typeface="Calibri" panose="020F0502020204030204" pitchFamily="34" charset="0"/>
                        </a:rPr>
                        <a:t>8/8/2016</a:t>
                      </a:r>
                    </a:p>
                  </a:txBody>
                  <a:tcPr marL="7144" marR="7144" marT="9525" marB="0" anchor="b"/>
                </a:tc>
              </a:tr>
              <a:tr h="268364">
                <a:tc>
                  <a:txBody>
                    <a:bodyPr/>
                    <a:lstStyle/>
                    <a:p>
                      <a:pPr algn="l" fontAlgn="b"/>
                      <a:r>
                        <a:rPr lang="en-US" sz="1100" b="0" i="0" u="none" strike="noStrike">
                          <a:solidFill>
                            <a:srgbClr val="000000"/>
                          </a:solidFill>
                          <a:effectLst/>
                          <a:latin typeface="Calibri" panose="020F0502020204030204" pitchFamily="34" charset="0"/>
                        </a:rPr>
                        <a:t>Panelist 6</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Phytopathology</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Seed Health Testing</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Company 2</a:t>
                      </a:r>
                    </a:p>
                  </a:txBody>
                  <a:tcPr marL="7144" marR="7144" marT="9525" marB="0" anchor="b"/>
                </a:tc>
                <a:tc>
                  <a:txBody>
                    <a:bodyPr/>
                    <a:lstStyle/>
                    <a:p>
                      <a:pPr algn="r" fontAlgn="b"/>
                      <a:r>
                        <a:rPr lang="en-US" sz="1100" b="0" i="0" u="none" strike="noStrike" dirty="0">
                          <a:solidFill>
                            <a:srgbClr val="000000"/>
                          </a:solidFill>
                          <a:effectLst/>
                          <a:latin typeface="Calibri" panose="020F0502020204030204" pitchFamily="34" charset="0"/>
                        </a:rPr>
                        <a:t>8/10/2016</a:t>
                      </a:r>
                    </a:p>
                  </a:txBody>
                  <a:tcPr marL="7144" marR="7144" marT="9525" marB="0" anchor="b"/>
                </a:tc>
              </a:tr>
              <a:tr h="268364">
                <a:tc>
                  <a:txBody>
                    <a:bodyPr/>
                    <a:lstStyle/>
                    <a:p>
                      <a:pPr algn="l" fontAlgn="b"/>
                      <a:r>
                        <a:rPr lang="en-US" sz="1100" b="0" i="0" u="none" strike="noStrike">
                          <a:solidFill>
                            <a:srgbClr val="000000"/>
                          </a:solidFill>
                          <a:effectLst/>
                          <a:latin typeface="Calibri" panose="020F0502020204030204" pitchFamily="34" charset="0"/>
                        </a:rPr>
                        <a:t>Panelist 7</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Seed Health Testing</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Regulatory</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Company 5</a:t>
                      </a:r>
                    </a:p>
                  </a:txBody>
                  <a:tcPr marL="7144" marR="7144" marT="9525" marB="0" anchor="b"/>
                </a:tc>
                <a:tc>
                  <a:txBody>
                    <a:bodyPr/>
                    <a:lstStyle/>
                    <a:p>
                      <a:pPr algn="r" fontAlgn="b"/>
                      <a:r>
                        <a:rPr lang="en-US" sz="1100" b="0" i="0" u="none" strike="noStrike" dirty="0">
                          <a:solidFill>
                            <a:srgbClr val="000000"/>
                          </a:solidFill>
                          <a:effectLst/>
                          <a:latin typeface="Calibri" panose="020F0502020204030204" pitchFamily="34" charset="0"/>
                        </a:rPr>
                        <a:t>8/16/2016</a:t>
                      </a:r>
                    </a:p>
                  </a:txBody>
                  <a:tcPr marL="7144" marR="7144" marT="9525" marB="0" anchor="b"/>
                </a:tc>
              </a:tr>
              <a:tr h="268364">
                <a:tc>
                  <a:txBody>
                    <a:bodyPr/>
                    <a:lstStyle/>
                    <a:p>
                      <a:pPr algn="l" fontAlgn="b"/>
                      <a:r>
                        <a:rPr lang="en-US" sz="1100" b="0" i="0" u="none" strike="noStrike">
                          <a:solidFill>
                            <a:srgbClr val="000000"/>
                          </a:solidFill>
                          <a:effectLst/>
                          <a:latin typeface="Calibri" panose="020F0502020204030204" pitchFamily="34" charset="0"/>
                        </a:rPr>
                        <a:t>Panelist 8</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Field Ops</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Greenhouse Ops</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Company 6</a:t>
                      </a:r>
                    </a:p>
                  </a:txBody>
                  <a:tcPr marL="7144" marR="7144" marT="9525" marB="0" anchor="b"/>
                </a:tc>
                <a:tc>
                  <a:txBody>
                    <a:bodyPr/>
                    <a:lstStyle/>
                    <a:p>
                      <a:pPr algn="r" fontAlgn="b"/>
                      <a:r>
                        <a:rPr lang="en-US" sz="1100" b="0" i="0" u="none" strike="noStrike" dirty="0">
                          <a:solidFill>
                            <a:srgbClr val="000000"/>
                          </a:solidFill>
                          <a:effectLst/>
                          <a:latin typeface="Calibri" panose="020F0502020204030204" pitchFamily="34" charset="0"/>
                        </a:rPr>
                        <a:t>8/26/2016</a:t>
                      </a:r>
                    </a:p>
                  </a:txBody>
                  <a:tcPr marL="7144" marR="7144" marT="9525" marB="0" anchor="b"/>
                </a:tc>
              </a:tr>
              <a:tr h="268364">
                <a:tc>
                  <a:txBody>
                    <a:bodyPr/>
                    <a:lstStyle/>
                    <a:p>
                      <a:pPr algn="l" fontAlgn="b"/>
                      <a:r>
                        <a:rPr lang="en-US" sz="1100" b="0" i="0" u="none" strike="noStrike">
                          <a:solidFill>
                            <a:srgbClr val="000000"/>
                          </a:solidFill>
                          <a:effectLst/>
                          <a:latin typeface="Calibri" panose="020F0502020204030204" pitchFamily="34" charset="0"/>
                        </a:rPr>
                        <a:t>Panelist 9</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Greenhouse Ops</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Field Ops</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Company 7</a:t>
                      </a:r>
                    </a:p>
                  </a:txBody>
                  <a:tcPr marL="7144" marR="7144" marT="9525" marB="0" anchor="b"/>
                </a:tc>
                <a:tc>
                  <a:txBody>
                    <a:bodyPr/>
                    <a:lstStyle/>
                    <a:p>
                      <a:pPr algn="r" fontAlgn="b"/>
                      <a:r>
                        <a:rPr lang="en-US" sz="1100" b="0" i="0" u="none" strike="noStrike" dirty="0">
                          <a:solidFill>
                            <a:srgbClr val="000000"/>
                          </a:solidFill>
                          <a:effectLst/>
                          <a:latin typeface="Calibri" panose="020F0502020204030204" pitchFamily="34" charset="0"/>
                        </a:rPr>
                        <a:t>8/29/2016</a:t>
                      </a:r>
                    </a:p>
                  </a:txBody>
                  <a:tcPr marL="7144" marR="7144" marT="9525" marB="0" anchor="b"/>
                </a:tc>
              </a:tr>
              <a:tr h="268364">
                <a:tc>
                  <a:txBody>
                    <a:bodyPr/>
                    <a:lstStyle/>
                    <a:p>
                      <a:pPr algn="l" fontAlgn="b"/>
                      <a:r>
                        <a:rPr lang="en-US" sz="1100" b="0" i="0" u="none" strike="noStrike">
                          <a:solidFill>
                            <a:srgbClr val="000000"/>
                          </a:solidFill>
                          <a:effectLst/>
                          <a:latin typeface="Calibri" panose="020F0502020204030204" pitchFamily="34" charset="0"/>
                        </a:rPr>
                        <a:t>Panelist 10</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Phytopathology</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Seed Health Testing</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Company 4</a:t>
                      </a:r>
                    </a:p>
                  </a:txBody>
                  <a:tcPr marL="7144" marR="7144" marT="9525" marB="0" anchor="b"/>
                </a:tc>
                <a:tc>
                  <a:txBody>
                    <a:bodyPr/>
                    <a:lstStyle/>
                    <a:p>
                      <a:pPr algn="r" fontAlgn="b"/>
                      <a:r>
                        <a:rPr lang="en-US" sz="1100" b="0" i="0" u="none" strike="noStrike" dirty="0">
                          <a:solidFill>
                            <a:srgbClr val="000000"/>
                          </a:solidFill>
                          <a:effectLst/>
                          <a:latin typeface="Calibri" panose="020F0502020204030204" pitchFamily="34" charset="0"/>
                        </a:rPr>
                        <a:t>8/30/2016</a:t>
                      </a:r>
                    </a:p>
                  </a:txBody>
                  <a:tcPr marL="7144" marR="7144" marT="9525" marB="0" anchor="b"/>
                </a:tc>
              </a:tr>
              <a:tr h="268364">
                <a:tc>
                  <a:txBody>
                    <a:bodyPr/>
                    <a:lstStyle/>
                    <a:p>
                      <a:pPr algn="l" fontAlgn="b"/>
                      <a:r>
                        <a:rPr lang="en-US" sz="1100" b="0" i="0" u="none" strike="noStrike">
                          <a:solidFill>
                            <a:srgbClr val="000000"/>
                          </a:solidFill>
                          <a:effectLst/>
                          <a:latin typeface="Calibri" panose="020F0502020204030204" pitchFamily="34" charset="0"/>
                        </a:rPr>
                        <a:t>Panelist 11</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Seed Health Testing</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Phytopathology</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Company 1</a:t>
                      </a:r>
                    </a:p>
                  </a:txBody>
                  <a:tcPr marL="7144" marR="7144" marT="9525" marB="0" anchor="b"/>
                </a:tc>
                <a:tc>
                  <a:txBody>
                    <a:bodyPr/>
                    <a:lstStyle/>
                    <a:p>
                      <a:pPr algn="r" fontAlgn="b"/>
                      <a:r>
                        <a:rPr lang="en-US" sz="1100" b="0" i="0" u="none" strike="noStrike">
                          <a:solidFill>
                            <a:srgbClr val="000000"/>
                          </a:solidFill>
                          <a:effectLst/>
                          <a:latin typeface="Calibri" panose="020F0502020204030204" pitchFamily="34" charset="0"/>
                        </a:rPr>
                        <a:t>8/31/2016</a:t>
                      </a:r>
                    </a:p>
                  </a:txBody>
                  <a:tcPr marL="7144" marR="7144" marT="9525" marB="0" anchor="b"/>
                </a:tc>
              </a:tr>
              <a:tr h="268364">
                <a:tc>
                  <a:txBody>
                    <a:bodyPr/>
                    <a:lstStyle/>
                    <a:p>
                      <a:pPr algn="l" fontAlgn="b"/>
                      <a:r>
                        <a:rPr lang="en-US" sz="1100" b="0" i="0" u="none" strike="noStrike">
                          <a:solidFill>
                            <a:srgbClr val="000000"/>
                          </a:solidFill>
                          <a:effectLst/>
                          <a:latin typeface="Calibri" panose="020F0502020204030204" pitchFamily="34" charset="0"/>
                        </a:rPr>
                        <a:t>Panelist 12</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Distribution/Sales</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Seed Health Testing</a:t>
                      </a:r>
                    </a:p>
                  </a:txBody>
                  <a:tcPr marL="7144" marR="7144" marT="9525" marB="0" anchor="b"/>
                </a:tc>
                <a:tc>
                  <a:txBody>
                    <a:bodyPr/>
                    <a:lstStyle/>
                    <a:p>
                      <a:pPr algn="l" fontAlgn="b"/>
                      <a:r>
                        <a:rPr lang="en-US" sz="1100" b="0" i="0" u="none" strike="noStrike">
                          <a:solidFill>
                            <a:srgbClr val="000000"/>
                          </a:solidFill>
                          <a:effectLst/>
                          <a:latin typeface="Calibri" panose="020F0502020204030204" pitchFamily="34" charset="0"/>
                        </a:rPr>
                        <a:t>Company 8</a:t>
                      </a:r>
                    </a:p>
                  </a:txBody>
                  <a:tcPr marL="7144" marR="7144" marT="9525" marB="0" anchor="b"/>
                </a:tc>
                <a:tc>
                  <a:txBody>
                    <a:bodyPr/>
                    <a:lstStyle/>
                    <a:p>
                      <a:pPr algn="r" fontAlgn="b"/>
                      <a:r>
                        <a:rPr lang="en-US" sz="1100" b="0" i="0" u="none" strike="noStrike" dirty="0">
                          <a:solidFill>
                            <a:srgbClr val="000000"/>
                          </a:solidFill>
                          <a:effectLst/>
                          <a:latin typeface="Calibri" panose="020F0502020204030204" pitchFamily="34" charset="0"/>
                        </a:rPr>
                        <a:t>9/8/2016</a:t>
                      </a:r>
                    </a:p>
                  </a:txBody>
                  <a:tcPr marL="7144" marR="7144" marT="9525" marB="0" anchor="b"/>
                </a:tc>
              </a:tr>
            </a:tbl>
          </a:graphicData>
        </a:graphic>
      </p:graphicFrame>
    </p:spTree>
    <p:extLst>
      <p:ext uri="{BB962C8B-B14F-4D97-AF65-F5344CB8AC3E}">
        <p14:creationId xmlns:p14="http://schemas.microsoft.com/office/powerpoint/2010/main" val="380160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round</a:t>
            </a:r>
            <a:endParaRPr lang="en-US" b="1" dirty="0"/>
          </a:p>
        </p:txBody>
      </p:sp>
      <p:sp>
        <p:nvSpPr>
          <p:cNvPr id="3" name="Content Placeholder 2"/>
          <p:cNvSpPr>
            <a:spLocks noGrp="1"/>
          </p:cNvSpPr>
          <p:nvPr>
            <p:ph idx="1"/>
          </p:nvPr>
        </p:nvSpPr>
        <p:spPr/>
        <p:txBody>
          <a:bodyPr>
            <a:normAutofit/>
          </a:bodyPr>
          <a:lstStyle/>
          <a:p>
            <a:r>
              <a:rPr lang="en-US" sz="2800" dirty="0"/>
              <a:t>After the round ended we proceeded to analyze the information gathered and spent time deducing the structure of the Bayesian Network implied by the panelists.  </a:t>
            </a:r>
            <a:endParaRPr lang="en-US" sz="2800" dirty="0" smtClean="0"/>
          </a:p>
          <a:p>
            <a:r>
              <a:rPr lang="en-US" sz="2800" dirty="0" smtClean="0"/>
              <a:t>The </a:t>
            </a:r>
            <a:r>
              <a:rPr lang="en-US" sz="2800" dirty="0"/>
              <a:t>modeling team </a:t>
            </a:r>
            <a:r>
              <a:rPr lang="en-US" sz="2800" dirty="0" smtClean="0"/>
              <a:t>approved </a:t>
            </a:r>
            <a:r>
              <a:rPr lang="en-US" sz="2800" dirty="0"/>
              <a:t>this structure and after minor adjustments it will </a:t>
            </a:r>
            <a:r>
              <a:rPr lang="en-US" sz="2800" dirty="0" smtClean="0"/>
              <a:t>was used </a:t>
            </a:r>
            <a:r>
              <a:rPr lang="en-US" sz="2800" dirty="0"/>
              <a:t>to generate the questions needed for the second round. </a:t>
            </a:r>
          </a:p>
        </p:txBody>
      </p:sp>
    </p:spTree>
    <p:extLst>
      <p:ext uri="{BB962C8B-B14F-4D97-AF65-F5344CB8AC3E}">
        <p14:creationId xmlns:p14="http://schemas.microsoft.com/office/powerpoint/2010/main" val="3275463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Concerns About Seed As A Pathway</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4360" y="1811338"/>
            <a:ext cx="5115279" cy="4525962"/>
          </a:xfrm>
        </p:spPr>
      </p:pic>
    </p:spTree>
    <p:extLst>
      <p:ext uri="{BB962C8B-B14F-4D97-AF65-F5344CB8AC3E}">
        <p14:creationId xmlns:p14="http://schemas.microsoft.com/office/powerpoint/2010/main" val="57504343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3051"/>
            <a:ext cx="7543800" cy="1609344"/>
          </a:xfrm>
        </p:spPr>
        <p:txBody>
          <a:bodyPr>
            <a:normAutofit/>
          </a:bodyPr>
          <a:lstStyle/>
          <a:p>
            <a:r>
              <a:rPr lang="en-US" sz="2400" b="1" dirty="0" smtClean="0"/>
              <a:t>2</a:t>
            </a:r>
            <a:r>
              <a:rPr lang="en-US" sz="2400" b="1" baseline="30000" dirty="0" smtClean="0"/>
              <a:t>nd</a:t>
            </a:r>
            <a:r>
              <a:rPr lang="en-US" sz="2400" b="1" dirty="0" smtClean="0"/>
              <a:t> round</a:t>
            </a:r>
            <a:endParaRPr lang="en-US" sz="2400" b="1" dirty="0"/>
          </a:p>
        </p:txBody>
      </p:sp>
      <p:sp>
        <p:nvSpPr>
          <p:cNvPr id="3" name="Content Placeholder 2"/>
          <p:cNvSpPr>
            <a:spLocks noGrp="1"/>
          </p:cNvSpPr>
          <p:nvPr>
            <p:ph idx="1"/>
          </p:nvPr>
        </p:nvSpPr>
        <p:spPr>
          <a:xfrm>
            <a:off x="168838" y="990600"/>
            <a:ext cx="8441762" cy="4667794"/>
          </a:xfrm>
        </p:spPr>
        <p:txBody>
          <a:bodyPr>
            <a:noAutofit/>
          </a:bodyPr>
          <a:lstStyle/>
          <a:p>
            <a:r>
              <a:rPr lang="en-US" sz="2400" dirty="0" smtClean="0"/>
              <a:t>Necessary to </a:t>
            </a:r>
            <a:r>
              <a:rPr lang="en-US" sz="2400" dirty="0"/>
              <a:t>adjust labels for variables and their </a:t>
            </a:r>
            <a:r>
              <a:rPr lang="en-US" sz="2400" dirty="0" smtClean="0"/>
              <a:t>outcomes.   </a:t>
            </a:r>
          </a:p>
          <a:p>
            <a:r>
              <a:rPr lang="en-US" sz="2400" dirty="0" smtClean="0"/>
              <a:t>Model </a:t>
            </a:r>
            <a:r>
              <a:rPr lang="en-US" sz="2400" dirty="0"/>
              <a:t>structure </a:t>
            </a:r>
            <a:r>
              <a:rPr lang="en-US" sz="2400" dirty="0" smtClean="0"/>
              <a:t>was not discussed with panelists, </a:t>
            </a:r>
            <a:r>
              <a:rPr lang="en-US" sz="2400" dirty="0"/>
              <a:t>only the model’s variables</a:t>
            </a:r>
            <a:r>
              <a:rPr lang="en-US" sz="2400" dirty="0" smtClean="0"/>
              <a:t>. </a:t>
            </a:r>
          </a:p>
          <a:p>
            <a:r>
              <a:rPr lang="en-US" sz="2400" dirty="0" smtClean="0"/>
              <a:t>Performed with fewer panelists than those from 1</a:t>
            </a:r>
            <a:r>
              <a:rPr lang="en-US" sz="2400" baseline="30000" dirty="0" smtClean="0"/>
              <a:t>st</a:t>
            </a:r>
            <a:r>
              <a:rPr lang="en-US" sz="2400" dirty="0" smtClean="0"/>
              <a:t> round.</a:t>
            </a:r>
          </a:p>
          <a:p>
            <a:r>
              <a:rPr lang="en-US" sz="2400" dirty="0" smtClean="0"/>
              <a:t>Most crucial </a:t>
            </a:r>
            <a:r>
              <a:rPr lang="en-US" sz="2400" dirty="0"/>
              <a:t>aspect of the study has been achieved and the remaining aspects deals with label adjustments and data collection to fill in the Conditional Probability Tables needed to populate the model.  </a:t>
            </a:r>
            <a:endParaRPr lang="en-US" sz="2400" dirty="0" smtClean="0"/>
          </a:p>
          <a:p>
            <a:r>
              <a:rPr lang="en-US" sz="2400" dirty="0" smtClean="0"/>
              <a:t>The </a:t>
            </a:r>
            <a:r>
              <a:rPr lang="en-US" sz="2400" dirty="0"/>
              <a:t>labeling is important since it deals with variable definitions and the correct language to be able to produce appropriate data for model population.</a:t>
            </a:r>
          </a:p>
        </p:txBody>
      </p:sp>
    </p:spTree>
    <p:extLst>
      <p:ext uri="{BB962C8B-B14F-4D97-AF65-F5344CB8AC3E}">
        <p14:creationId xmlns:p14="http://schemas.microsoft.com/office/powerpoint/2010/main" val="88588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018"/>
            <a:ext cx="7543800" cy="509281"/>
          </a:xfrm>
        </p:spPr>
        <p:txBody>
          <a:bodyPr>
            <a:normAutofit fontScale="90000"/>
          </a:bodyPr>
          <a:lstStyle/>
          <a:p>
            <a:r>
              <a:rPr lang="en-US" dirty="0" smtClean="0"/>
              <a:t>Resulting Model: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62" y="779780"/>
            <a:ext cx="8390216" cy="6047653"/>
          </a:xfrm>
        </p:spPr>
      </p:pic>
    </p:spTree>
    <p:extLst>
      <p:ext uri="{BB962C8B-B14F-4D97-AF65-F5344CB8AC3E}">
        <p14:creationId xmlns:p14="http://schemas.microsoft.com/office/powerpoint/2010/main" val="219705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1846" y="-60960"/>
            <a:ext cx="4748348" cy="539931"/>
          </a:xfrm>
        </p:spPr>
        <p:txBody>
          <a:bodyPr>
            <a:noAutofit/>
          </a:bodyPr>
          <a:lstStyle/>
          <a:p>
            <a:r>
              <a:rPr lang="en-US" sz="4000" dirty="0" smtClean="0"/>
              <a:t>An equivalent version:</a:t>
            </a:r>
            <a:endParaRPr lang="en-US" sz="4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30" y="615586"/>
            <a:ext cx="8158972" cy="6242415"/>
          </a:xfrm>
          <a:prstGeom prst="rect">
            <a:avLst/>
          </a:prstGeom>
        </p:spPr>
      </p:pic>
    </p:spTree>
    <p:extLst>
      <p:ext uri="{BB962C8B-B14F-4D97-AF65-F5344CB8AC3E}">
        <p14:creationId xmlns:p14="http://schemas.microsoft.com/office/powerpoint/2010/main" val="268702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1846" y="-60960"/>
            <a:ext cx="6971021" cy="539931"/>
          </a:xfrm>
        </p:spPr>
        <p:txBody>
          <a:bodyPr>
            <a:noAutofit/>
          </a:bodyPr>
          <a:lstStyle/>
          <a:p>
            <a:r>
              <a:rPr lang="en-US" sz="4000" dirty="0" smtClean="0"/>
              <a:t>Groups of variables (lab testing):</a:t>
            </a:r>
            <a:endParaRPr lang="en-US" sz="4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586"/>
            <a:ext cx="8158972" cy="6242415"/>
          </a:xfrm>
          <a:prstGeom prst="rect">
            <a:avLst/>
          </a:prstGeom>
        </p:spPr>
      </p:pic>
      <p:sp>
        <p:nvSpPr>
          <p:cNvPr id="2" name="Oval 1"/>
          <p:cNvSpPr/>
          <p:nvPr/>
        </p:nvSpPr>
        <p:spPr>
          <a:xfrm>
            <a:off x="423407" y="478972"/>
            <a:ext cx="7910695" cy="737579"/>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75800" y="1296064"/>
            <a:ext cx="4525286" cy="539931"/>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260158" y="1693627"/>
            <a:ext cx="5898814" cy="156640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22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1846" y="-60960"/>
            <a:ext cx="6971021" cy="539931"/>
          </a:xfrm>
        </p:spPr>
        <p:txBody>
          <a:bodyPr>
            <a:noAutofit/>
          </a:bodyPr>
          <a:lstStyle/>
          <a:p>
            <a:r>
              <a:rPr lang="en-US" sz="4000" dirty="0" smtClean="0"/>
              <a:t>Groups of variables (field ops):</a:t>
            </a:r>
            <a:endParaRPr lang="en-US" sz="4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30" y="615586"/>
            <a:ext cx="8158972" cy="6242415"/>
          </a:xfrm>
          <a:prstGeom prst="rect">
            <a:avLst/>
          </a:prstGeom>
        </p:spPr>
      </p:pic>
      <p:sp>
        <p:nvSpPr>
          <p:cNvPr id="2" name="Oval 1"/>
          <p:cNvSpPr/>
          <p:nvPr/>
        </p:nvSpPr>
        <p:spPr>
          <a:xfrm>
            <a:off x="175130" y="1144988"/>
            <a:ext cx="1345557" cy="5713012"/>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32593" y="2679590"/>
            <a:ext cx="1085353" cy="234563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02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1846" y="-60960"/>
            <a:ext cx="6971021" cy="539931"/>
          </a:xfrm>
        </p:spPr>
        <p:txBody>
          <a:bodyPr>
            <a:noAutofit/>
          </a:bodyPr>
          <a:lstStyle/>
          <a:p>
            <a:r>
              <a:rPr lang="en-US" sz="4000" dirty="0" smtClean="0"/>
              <a:t>Groups of variables (plant ops):</a:t>
            </a:r>
            <a:endParaRPr lang="en-US" sz="4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30" y="615586"/>
            <a:ext cx="8158972" cy="6242415"/>
          </a:xfrm>
          <a:prstGeom prst="rect">
            <a:avLst/>
          </a:prstGeom>
        </p:spPr>
      </p:pic>
      <p:sp>
        <p:nvSpPr>
          <p:cNvPr id="2" name="Oval 1"/>
          <p:cNvSpPr/>
          <p:nvPr/>
        </p:nvSpPr>
        <p:spPr>
          <a:xfrm>
            <a:off x="3083118" y="5025225"/>
            <a:ext cx="5337314" cy="79115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904214" y="2862471"/>
            <a:ext cx="1977095" cy="216275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47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1846" y="-60960"/>
            <a:ext cx="6971021" cy="539931"/>
          </a:xfrm>
        </p:spPr>
        <p:txBody>
          <a:bodyPr>
            <a:noAutofit/>
          </a:bodyPr>
          <a:lstStyle/>
          <a:p>
            <a:r>
              <a:rPr lang="en-US" sz="4000" dirty="0" smtClean="0"/>
              <a:t>Groups of variables (trade):</a:t>
            </a:r>
            <a:endParaRPr lang="en-US" sz="4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30" y="615586"/>
            <a:ext cx="8158972" cy="6242415"/>
          </a:xfrm>
          <a:prstGeom prst="rect">
            <a:avLst/>
          </a:prstGeom>
        </p:spPr>
      </p:pic>
      <p:sp>
        <p:nvSpPr>
          <p:cNvPr id="6" name="Oval 5"/>
          <p:cNvSpPr/>
          <p:nvPr/>
        </p:nvSpPr>
        <p:spPr>
          <a:xfrm>
            <a:off x="5760722" y="3252085"/>
            <a:ext cx="2385390" cy="1709530"/>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13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1845" y="-60960"/>
            <a:ext cx="7782056" cy="539931"/>
          </a:xfrm>
        </p:spPr>
        <p:txBody>
          <a:bodyPr>
            <a:noAutofit/>
          </a:bodyPr>
          <a:lstStyle/>
          <a:p>
            <a:r>
              <a:rPr lang="en-US" sz="4000" dirty="0" smtClean="0"/>
              <a:t>Groups of variables (Disease Endemnicity):</a:t>
            </a:r>
            <a:endParaRPr lang="en-US" sz="40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30" y="615586"/>
            <a:ext cx="8158972" cy="6242415"/>
          </a:xfrm>
          <a:prstGeom prst="rect">
            <a:avLst/>
          </a:prstGeom>
        </p:spPr>
      </p:pic>
      <p:sp>
        <p:nvSpPr>
          <p:cNvPr id="6" name="Oval 5"/>
          <p:cNvSpPr/>
          <p:nvPr/>
        </p:nvSpPr>
        <p:spPr>
          <a:xfrm>
            <a:off x="1514723" y="4150582"/>
            <a:ext cx="1544542" cy="2011679"/>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152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Observations:</a:t>
            </a:r>
            <a:endParaRPr lang="en-US" b="1" dirty="0"/>
          </a:p>
        </p:txBody>
      </p:sp>
      <p:sp>
        <p:nvSpPr>
          <p:cNvPr id="3" name="Content Placeholder 2"/>
          <p:cNvSpPr>
            <a:spLocks noGrp="1"/>
          </p:cNvSpPr>
          <p:nvPr>
            <p:ph idx="1"/>
          </p:nvPr>
        </p:nvSpPr>
        <p:spPr>
          <a:xfrm>
            <a:off x="457200" y="1371600"/>
            <a:ext cx="8229600" cy="5105400"/>
          </a:xfrm>
        </p:spPr>
        <p:txBody>
          <a:bodyPr>
            <a:noAutofit/>
          </a:bodyPr>
          <a:lstStyle/>
          <a:p>
            <a:r>
              <a:rPr lang="en-US" dirty="0" smtClean="0"/>
              <a:t>The model has generalization potential: only some adjustments will be required to describe any combination of pathogens and seed type.</a:t>
            </a:r>
          </a:p>
          <a:p>
            <a:r>
              <a:rPr lang="en-US" dirty="0" smtClean="0"/>
              <a:t>Model allows to give partial knowledge to give predictions:  as seen in the example we did not need to “activate” every evidence node to be able to obtain a prediction of the target variables.</a:t>
            </a:r>
          </a:p>
          <a:p>
            <a:r>
              <a:rPr lang="en-US" dirty="0" smtClean="0"/>
              <a:t>The expert elicited CPTs can be updated with real data as time progresses since the use of the model compared with real life outcomes will provide a rich source of information in a very structured fashion.</a:t>
            </a:r>
          </a:p>
          <a:p>
            <a:endParaRPr lang="en-US" sz="2000" dirty="0"/>
          </a:p>
        </p:txBody>
      </p:sp>
    </p:spTree>
    <p:extLst>
      <p:ext uri="{BB962C8B-B14F-4D97-AF65-F5344CB8AC3E}">
        <p14:creationId xmlns:p14="http://schemas.microsoft.com/office/powerpoint/2010/main" val="59983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anyone?</a:t>
            </a:r>
            <a:endParaRPr lang="en-US" dirty="0"/>
          </a:p>
        </p:txBody>
      </p:sp>
      <p:sp>
        <p:nvSpPr>
          <p:cNvPr id="3" name="Content Placeholder 2"/>
          <p:cNvSpPr>
            <a:spLocks noGrp="1"/>
          </p:cNvSpPr>
          <p:nvPr>
            <p:ph idx="1"/>
          </p:nvPr>
        </p:nvSpPr>
        <p:spPr/>
        <p:txBody>
          <a:bodyPr>
            <a:normAutofit/>
          </a:bodyPr>
          <a:lstStyle/>
          <a:p>
            <a:r>
              <a:rPr lang="en-US" sz="3600" dirty="0" smtClean="0"/>
              <a:t>Time for the last round!</a:t>
            </a:r>
            <a:endParaRPr lang="en-US" sz="3600" dirty="0"/>
          </a:p>
        </p:txBody>
      </p:sp>
    </p:spTree>
    <p:extLst>
      <p:ext uri="{BB962C8B-B14F-4D97-AF65-F5344CB8AC3E}">
        <p14:creationId xmlns:p14="http://schemas.microsoft.com/office/powerpoint/2010/main" val="167817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rgbClr val="292934"/>
      </a:dk1>
      <a:lt1>
        <a:srgbClr val="FFFFFF"/>
      </a:lt1>
      <a:dk2>
        <a:srgbClr val="DD4814"/>
      </a:dk2>
      <a:lt2>
        <a:srgbClr val="F3F2DC"/>
      </a:lt2>
      <a:accent1>
        <a:srgbClr val="A2AD00"/>
      </a:accent1>
      <a:accent2>
        <a:srgbClr val="51626F"/>
      </a:accent2>
      <a:accent3>
        <a:srgbClr val="584528"/>
      </a:accent3>
      <a:accent4>
        <a:srgbClr val="394A58"/>
      </a:accent4>
      <a:accent5>
        <a:srgbClr val="8E908F"/>
      </a:accent5>
      <a:accent6>
        <a:srgbClr val="EAAB00"/>
      </a:accent6>
      <a:hlink>
        <a:srgbClr val="2A6EBB"/>
      </a:hlink>
      <a:folHlink>
        <a:srgbClr val="C9DD03"/>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1958</TotalTime>
  <Words>5864</Words>
  <Application>Microsoft Office PowerPoint</Application>
  <PresentationFormat>Apresentação na tela (4:3)</PresentationFormat>
  <Paragraphs>930</Paragraphs>
  <Slides>100</Slides>
  <Notes>19</Notes>
  <HiddenSlides>12</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100</vt:i4>
      </vt:variant>
    </vt:vector>
  </HeadingPairs>
  <TitlesOfParts>
    <vt:vector size="110" baseType="lpstr">
      <vt:lpstr>Arial</vt:lpstr>
      <vt:lpstr>Arial</vt:lpstr>
      <vt:lpstr>Calibri</vt:lpstr>
      <vt:lpstr>Cambria</vt:lpstr>
      <vt:lpstr>Cambria Math</vt:lpstr>
      <vt:lpstr>Courier New</vt:lpstr>
      <vt:lpstr>Tahoma</vt:lpstr>
      <vt:lpstr>Times New Roman</vt:lpstr>
      <vt:lpstr>Wingdings</vt:lpstr>
      <vt:lpstr>Clarity</vt:lpstr>
      <vt:lpstr>PhytosanitARY Meeting</vt:lpstr>
      <vt:lpstr>Topics/Issues to Cover</vt:lpstr>
      <vt:lpstr>APHIS Seed Regulatory Structure</vt:lpstr>
      <vt:lpstr>Federal Seed Act</vt:lpstr>
      <vt:lpstr>Q37</vt:lpstr>
      <vt:lpstr>U.S. System and Philosophy Regarding Seed</vt:lpstr>
      <vt:lpstr>U.S. Regulatory Structure for Seeds</vt:lpstr>
      <vt:lpstr>Export Trends</vt:lpstr>
      <vt:lpstr>Concerns About Seed As A Pathway</vt:lpstr>
      <vt:lpstr>Challenges of Seed Trade</vt:lpstr>
      <vt:lpstr>A Complicated Trade Model</vt:lpstr>
      <vt:lpstr>Seed Movement and Exchange</vt:lpstr>
      <vt:lpstr>Apresentação do PowerPoint</vt:lpstr>
      <vt:lpstr>The Value of Traded Seed Exports of Some Selected Countries, 2012 (US$ million)</vt:lpstr>
      <vt:lpstr>The Value of Traded Seed  Imports of Some Selected Countries, 2012 (US$ million)</vt:lpstr>
      <vt:lpstr>Research samples </vt:lpstr>
      <vt:lpstr>Quality Management </vt:lpstr>
      <vt:lpstr>From Breeding to sales </vt:lpstr>
      <vt:lpstr>From Breeding to sales (2) </vt:lpstr>
      <vt:lpstr>Brazil Normatives</vt:lpstr>
      <vt:lpstr>NI-52</vt:lpstr>
      <vt:lpstr>NI-52</vt:lpstr>
      <vt:lpstr>NI-16</vt:lpstr>
      <vt:lpstr>NI 16:</vt:lpstr>
      <vt:lpstr>NI 16:</vt:lpstr>
      <vt:lpstr>NI 16:</vt:lpstr>
      <vt:lpstr>N-4</vt:lpstr>
      <vt:lpstr>Small Seed lots</vt:lpstr>
      <vt:lpstr>Definition of Small Lots of Seed</vt:lpstr>
      <vt:lpstr>Current Approaches to Regulating Small Seed Lots</vt:lpstr>
      <vt:lpstr>Are There other Options for Phytosanitary Certification of Small Seed Lots?</vt:lpstr>
      <vt:lpstr>Testing, Samples sizes, Lot sizes</vt:lpstr>
      <vt:lpstr>Seed Use</vt:lpstr>
      <vt:lpstr>If seed is to be planted in new environment, for either line increases or commercial use: SEED TO BE SAMPLED and TESTED</vt:lpstr>
      <vt:lpstr>Composite Sampling</vt:lpstr>
      <vt:lpstr>Infection Unit Approach</vt:lpstr>
      <vt:lpstr>Considerations</vt:lpstr>
      <vt:lpstr>Cucurbitaceae: estimated plant characteristics </vt:lpstr>
      <vt:lpstr>The statistics</vt:lpstr>
      <vt:lpstr>Example: Small lots of cucumber</vt:lpstr>
      <vt:lpstr>Example: 1 infected cucumber plant;  ½ of fruits are infected; total lot is 100 seeds</vt:lpstr>
      <vt:lpstr>Example: 10 melons, 1 infected plant, ½ of the fruit are infected; total lot is 4000 seeds</vt:lpstr>
      <vt:lpstr>A proposal for sampling small lots of cucurbit seed</vt:lpstr>
      <vt:lpstr>Small Seed Lots: Next Steps</vt:lpstr>
      <vt:lpstr>Small Seed Lots: Next Steps (2)</vt:lpstr>
      <vt:lpstr>Regulatory Framework for Seed Health: A partnership project between APHIS and ASTA   </vt:lpstr>
      <vt:lpstr>Forty Years of Seed Trade</vt:lpstr>
      <vt:lpstr>A Complicated Trade Model</vt:lpstr>
      <vt:lpstr>National Seed Health Accreditation Pilot Program (NSHAPP)</vt:lpstr>
      <vt:lpstr>What is NSHAPP?</vt:lpstr>
      <vt:lpstr>NSHAPP Summary</vt:lpstr>
      <vt:lpstr>NSHAPP Successes</vt:lpstr>
      <vt:lpstr>NSHAPP Challenges</vt:lpstr>
      <vt:lpstr>How do we mitigate the seed pathway?</vt:lpstr>
      <vt:lpstr>Potential Models Considered</vt:lpstr>
      <vt:lpstr>Commonalities of Systems Considered</vt:lpstr>
      <vt:lpstr>International Interest in Seeds</vt:lpstr>
      <vt:lpstr>Regulatory Framework for Seed Health</vt:lpstr>
      <vt:lpstr>A New Approach</vt:lpstr>
      <vt:lpstr>ReFreSH-Clean Seed “Passport”</vt:lpstr>
      <vt:lpstr>ReFreSH </vt:lpstr>
      <vt:lpstr>ReFreSH</vt:lpstr>
      <vt:lpstr>Developing the Framework: ReFreSH Workshop, January 27, 2017</vt:lpstr>
      <vt:lpstr>Information Needs</vt:lpstr>
      <vt:lpstr>Information Sharing Between APHIS and Industry</vt:lpstr>
      <vt:lpstr>Risk Characterization</vt:lpstr>
      <vt:lpstr>Technical Needs</vt:lpstr>
      <vt:lpstr>Accreditation Standards</vt:lpstr>
      <vt:lpstr>Leading a Global Conversation</vt:lpstr>
      <vt:lpstr>Encouraging Industry Participation</vt:lpstr>
      <vt:lpstr>Benefits of a Seed Health Framework</vt:lpstr>
      <vt:lpstr>Collaborative Effort to Build Global System</vt:lpstr>
      <vt:lpstr>Challenges of New Model</vt:lpstr>
      <vt:lpstr>ReFreSH Contacts APHIS: Angela McMellen-Brannigan  Email: angela.mcmellen-brannigan@aphis.usda.gov Phone 1-301-851-2314 Industry: Ric Dunkle Email: rdunkle@betterseed.org Phone 1 703-226-9275</vt:lpstr>
      <vt:lpstr>Effects of Seed Quality Management Practices on Phytosanitary Risk Reduction</vt:lpstr>
      <vt:lpstr>Goal</vt:lpstr>
      <vt:lpstr>Apresentação do PowerPoint</vt:lpstr>
      <vt:lpstr>Our Approach: Causal Reasoning</vt:lpstr>
      <vt:lpstr>Our approach: A Bayesian Belief Network Model</vt:lpstr>
      <vt:lpstr>From Graph to Marginal Probability</vt:lpstr>
      <vt:lpstr>Conditional Probability Tables</vt:lpstr>
      <vt:lpstr>Tasks</vt:lpstr>
      <vt:lpstr>The Plan</vt:lpstr>
      <vt:lpstr>Plan for BBN:</vt:lpstr>
      <vt:lpstr>Round 2</vt:lpstr>
      <vt:lpstr>Rounds 3 and 4</vt:lpstr>
      <vt:lpstr>…Round 4</vt:lpstr>
      <vt:lpstr>First round</vt:lpstr>
      <vt:lpstr>…First round</vt:lpstr>
      <vt:lpstr>2nd round</vt:lpstr>
      <vt:lpstr>Resulting Model:</vt:lpstr>
      <vt:lpstr>An equivalent version:</vt:lpstr>
      <vt:lpstr>Groups of variables (lab testing):</vt:lpstr>
      <vt:lpstr>Groups of variables (field ops):</vt:lpstr>
      <vt:lpstr>Groups of variables (plant ops):</vt:lpstr>
      <vt:lpstr>Groups of variables (trade):</vt:lpstr>
      <vt:lpstr>Groups of variables (Disease Endemnicity):</vt:lpstr>
      <vt:lpstr>Observations:</vt:lpstr>
      <vt:lpstr>Data anyone?</vt:lpstr>
      <vt:lpstr>Questions &amp;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Barnes</dc:creator>
  <cp:lastModifiedBy>mariana_abrasem</cp:lastModifiedBy>
  <cp:revision>51</cp:revision>
  <dcterms:created xsi:type="dcterms:W3CDTF">2016-02-19T14:48:16Z</dcterms:created>
  <dcterms:modified xsi:type="dcterms:W3CDTF">2017-02-21T12:07:26Z</dcterms:modified>
</cp:coreProperties>
</file>