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sldIdLst>
    <p:sldId id="256" r:id="rId2"/>
    <p:sldId id="274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4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294" r:id="rId3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69696"/>
    <a:srgbClr val="9FB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54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0711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27988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982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774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9504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1408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4948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1533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3573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221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113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658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28191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4642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040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9250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60173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04618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76032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44705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56267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75977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4986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84081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349793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59793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64880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34612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78794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8334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2544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7809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046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4652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7083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822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08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23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00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5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7941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0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22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31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65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2943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24686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32" y="0"/>
            <a:ext cx="9144000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0984" y="1340768"/>
            <a:ext cx="871296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8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INSTRUÇÃO NORMATIVA Nº 52/16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75656" y="2276872"/>
            <a:ext cx="66262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dirty="0" smtClean="0">
                <a:solidFill>
                  <a:srgbClr val="FFFFFF"/>
                </a:solidFill>
                <a:latin typeface="Calibri" panose="020F0502020204030204" pitchFamily="34" charset="0"/>
              </a:rPr>
              <a:t>Importação de material vegetal para pesquisa</a:t>
            </a:r>
            <a:endParaRPr lang="pt-BR" altLang="pt-BR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139952" y="3435039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FFFF"/>
                </a:solidFill>
              </a:rPr>
              <a:t>Marcus Vinícius Segurado Coelho</a:t>
            </a:r>
          </a:p>
          <a:p>
            <a:r>
              <a:rPr lang="pt-BR" sz="1600" dirty="0" smtClean="0">
                <a:solidFill>
                  <a:srgbClr val="FFFFFF"/>
                </a:solidFill>
              </a:rPr>
              <a:t>Departamento de Sanidade Vegetal/SDA/MAPA</a:t>
            </a:r>
            <a:endParaRPr lang="pt-BR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844824"/>
            <a:ext cx="78538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Parágrafo único - A exigência de que trata o </a:t>
            </a:r>
            <a:r>
              <a:rPr lang="pt-BR" i="1" dirty="0"/>
              <a:t>caput</a:t>
            </a:r>
            <a:r>
              <a:rPr lang="pt-BR" dirty="0"/>
              <a:t> </a:t>
            </a:r>
            <a:r>
              <a:rPr lang="pt-BR" dirty="0">
                <a:solidFill>
                  <a:srgbClr val="FF0000"/>
                </a:solidFill>
              </a:rPr>
              <a:t>poderá ser dispensada</a:t>
            </a:r>
            <a:r>
              <a:rPr lang="pt-BR" dirty="0"/>
              <a:t> a critério do DSV, mediante justificativa técnica, quando a manipulação do artigo regulamentado ocorrer em </a:t>
            </a:r>
            <a:r>
              <a:rPr lang="pt-BR" dirty="0">
                <a:solidFill>
                  <a:srgbClr val="FF0000"/>
                </a:solidFill>
              </a:rPr>
              <a:t>condições de laboratório </a:t>
            </a:r>
            <a:r>
              <a:rPr lang="pt-BR" dirty="0"/>
              <a:t>e o uso pretendido </a:t>
            </a:r>
            <a:r>
              <a:rPr lang="pt-BR" dirty="0">
                <a:solidFill>
                  <a:srgbClr val="FF0000"/>
                </a:solidFill>
              </a:rPr>
              <a:t>não envolver liberação no meio ambiente, plantio ou reprodução do artigo </a:t>
            </a:r>
            <a:r>
              <a:rPr lang="pt-BR" dirty="0"/>
              <a:t>e a análise implicar, necessariamente, na sua </a:t>
            </a:r>
            <a:r>
              <a:rPr lang="pt-BR" dirty="0">
                <a:solidFill>
                  <a:srgbClr val="FF0000"/>
                </a:solidFill>
              </a:rPr>
              <a:t>destruição total,</a:t>
            </a:r>
            <a:r>
              <a:rPr lang="pt-BR" dirty="0"/>
              <a:t> devendo-se, quando for o caso, realizar procedimento de inativação de possíveis pragas antes do descarte.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6979796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4º</a:t>
            </a:r>
          </a:p>
          <a:p>
            <a:r>
              <a:rPr lang="pt-BR" sz="2800" b="1" dirty="0" smtClean="0"/>
              <a:t>Condições para isenção de quarentena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918440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170080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Art. 5º - Para obter a Permissão de Importação de que trata o art. 3º o interessado deverá </a:t>
            </a:r>
            <a:r>
              <a:rPr lang="pt-BR" dirty="0">
                <a:solidFill>
                  <a:srgbClr val="FF0000"/>
                </a:solidFill>
              </a:rPr>
              <a:t>protocolizar</a:t>
            </a:r>
            <a:r>
              <a:rPr lang="pt-BR" dirty="0"/>
              <a:t>, junto ao setor de sanidade vegetal da Superintendência Federal de Agricultura da Unidade da Federação - </a:t>
            </a:r>
            <a:r>
              <a:rPr lang="pt-BR" dirty="0">
                <a:solidFill>
                  <a:srgbClr val="FF0000"/>
                </a:solidFill>
              </a:rPr>
              <a:t>SFA/UF de sua localização</a:t>
            </a:r>
            <a:r>
              <a:rPr lang="pt-BR" dirty="0"/>
              <a:t>, o Requerimento de Permissão de Importação de Artigo Regulamentado para Fins de Pesquisa Científica ou Experimentação e o Aceite da Estação Quarentenária, conforme </a:t>
            </a:r>
            <a:r>
              <a:rPr lang="pt-BR" dirty="0">
                <a:solidFill>
                  <a:srgbClr val="FF0000"/>
                </a:solidFill>
              </a:rPr>
              <a:t>modelos apresentados </a:t>
            </a:r>
            <a:r>
              <a:rPr lang="pt-BR" dirty="0"/>
              <a:t>nos </a:t>
            </a:r>
            <a:r>
              <a:rPr lang="pt-BR" dirty="0">
                <a:solidFill>
                  <a:srgbClr val="FF0000"/>
                </a:solidFill>
              </a:rPr>
              <a:t>Anexos I e II </a:t>
            </a:r>
            <a:r>
              <a:rPr lang="pt-BR" dirty="0"/>
              <a:t>desta Instrução Normativa.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91154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§ 1º - O Aceite de que trata o </a:t>
            </a:r>
            <a:r>
              <a:rPr lang="pt-BR" i="1" dirty="0"/>
              <a:t>caput</a:t>
            </a:r>
            <a:r>
              <a:rPr lang="pt-BR" dirty="0"/>
              <a:t> deverá ser concedido pelo responsável técnico da Estação Quarentenária credenciada pelo Mapa.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480661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§ 2º - No caso do artigo regulamentado ser um Organismo Geneticamente Modificado - </a:t>
            </a:r>
            <a:r>
              <a:rPr lang="pt-BR" dirty="0">
                <a:solidFill>
                  <a:srgbClr val="FF0000"/>
                </a:solidFill>
              </a:rPr>
              <a:t>OGM</a:t>
            </a:r>
            <a:r>
              <a:rPr lang="pt-BR" dirty="0"/>
              <a:t>, o interessado na Permissão de Importação deverá apresentar, </a:t>
            </a:r>
            <a:r>
              <a:rPr lang="pt-BR" dirty="0">
                <a:solidFill>
                  <a:srgbClr val="FF0000"/>
                </a:solidFill>
              </a:rPr>
              <a:t>por ocasião da submissão do requerimento</a:t>
            </a:r>
            <a:r>
              <a:rPr lang="pt-BR" dirty="0"/>
              <a:t>, as seguintes informações e documentos, </a:t>
            </a:r>
            <a:r>
              <a:rPr lang="pt-BR" dirty="0">
                <a:solidFill>
                  <a:srgbClr val="FF0000"/>
                </a:solidFill>
              </a:rPr>
              <a:t>adicionais</a:t>
            </a:r>
            <a:r>
              <a:rPr lang="pt-BR" dirty="0"/>
              <a:t>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76661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a) </a:t>
            </a:r>
            <a:r>
              <a:rPr lang="pt-BR" dirty="0">
                <a:solidFill>
                  <a:srgbClr val="FF0000"/>
                </a:solidFill>
              </a:rPr>
              <a:t>nº do Parecer Técnico </a:t>
            </a:r>
            <a:r>
              <a:rPr lang="pt-BR" dirty="0"/>
              <a:t>da Comissão Técnica Nacional de Biossegurança - CTNBio publicado no Diário Oficial da União - DOU referente à </a:t>
            </a:r>
            <a:r>
              <a:rPr lang="pt-BR" dirty="0">
                <a:solidFill>
                  <a:srgbClr val="FF0000"/>
                </a:solidFill>
              </a:rPr>
              <a:t>liberação comercial do OGM </a:t>
            </a:r>
            <a:r>
              <a:rPr lang="pt-BR" dirty="0"/>
              <a:t>objeto da importação requerida, ou</a:t>
            </a:r>
          </a:p>
          <a:p>
            <a:endParaRPr lang="pt-BR" dirty="0" smtClean="0"/>
          </a:p>
          <a:p>
            <a:r>
              <a:rPr lang="pt-BR" dirty="0" smtClean="0"/>
              <a:t>b</a:t>
            </a:r>
            <a:r>
              <a:rPr lang="pt-BR" dirty="0"/>
              <a:t>) </a:t>
            </a:r>
            <a:r>
              <a:rPr lang="pt-BR" dirty="0">
                <a:solidFill>
                  <a:srgbClr val="FF0000"/>
                </a:solidFill>
              </a:rPr>
              <a:t>cópia do Parecer Técnico da CTNBio </a:t>
            </a:r>
            <a:r>
              <a:rPr lang="pt-BR" dirty="0"/>
              <a:t>publicado no DOU referente à importação requerida, </a:t>
            </a:r>
            <a:r>
              <a:rPr lang="pt-BR" dirty="0">
                <a:solidFill>
                  <a:srgbClr val="FF0000"/>
                </a:solidFill>
              </a:rPr>
              <a:t>destinada a Liberação Planejada no Meio Ambiente - LPMA</a:t>
            </a:r>
            <a:r>
              <a:rPr lang="pt-BR" dirty="0"/>
              <a:t>, ou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676339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</a:t>
            </a:r>
          </a:p>
          <a:p>
            <a:r>
              <a:rPr lang="pt-BR" b="1" dirty="0" smtClean="0"/>
              <a:t>Documentação adicional se o artigo for OGM</a:t>
            </a:r>
          </a:p>
          <a:p>
            <a:r>
              <a:rPr lang="pt-BR" b="1" dirty="0" smtClean="0"/>
              <a:t>- USO A CAMPO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17808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c) </a:t>
            </a:r>
            <a:r>
              <a:rPr lang="pt-BR" dirty="0">
                <a:solidFill>
                  <a:srgbClr val="FF0000"/>
                </a:solidFill>
              </a:rPr>
              <a:t>cópia da Autorização de Importação </a:t>
            </a:r>
            <a:r>
              <a:rPr lang="pt-BR" dirty="0"/>
              <a:t>emitida pelo </a:t>
            </a:r>
            <a:r>
              <a:rPr lang="pt-BR" dirty="0">
                <a:solidFill>
                  <a:srgbClr val="FF0000"/>
                </a:solidFill>
              </a:rPr>
              <a:t>presidente</a:t>
            </a:r>
            <a:r>
              <a:rPr lang="pt-BR" dirty="0"/>
              <a:t> da Comissão Interna de Biossegurança - </a:t>
            </a:r>
            <a:r>
              <a:rPr lang="pt-BR" dirty="0" err="1">
                <a:solidFill>
                  <a:srgbClr val="FF0000"/>
                </a:solidFill>
              </a:rPr>
              <a:t>Cibio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da instituição ou empresa a qual o interessado está vinculado, quando se tratar de atividade com </a:t>
            </a:r>
            <a:r>
              <a:rPr lang="pt-BR" dirty="0">
                <a:solidFill>
                  <a:srgbClr val="FF0000"/>
                </a:solidFill>
              </a:rPr>
              <a:t>OGM de classe de risco I em regime de contenção</a:t>
            </a:r>
            <a:r>
              <a:rPr lang="pt-BR" dirty="0"/>
              <a:t>, na qual deverá constar, no mínimo, as seguintes informações: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676339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</a:t>
            </a:r>
          </a:p>
          <a:p>
            <a:r>
              <a:rPr lang="pt-BR" b="1" dirty="0" smtClean="0"/>
              <a:t>Documentação adicional se o artigo for OGM</a:t>
            </a:r>
          </a:p>
          <a:p>
            <a:r>
              <a:rPr lang="pt-BR" b="1" dirty="0" smtClean="0"/>
              <a:t>- USO EM CONTENÇÃO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0283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060848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I - nome comum e científico</a:t>
            </a:r>
            <a:r>
              <a:rPr lang="pt-BR" sz="1800" dirty="0" smtClean="0"/>
              <a:t>;</a:t>
            </a:r>
          </a:p>
          <a:p>
            <a:endParaRPr lang="pt-BR" sz="1800" dirty="0"/>
          </a:p>
          <a:p>
            <a:r>
              <a:rPr lang="pt-BR" sz="1800" dirty="0"/>
              <a:t>II - </a:t>
            </a:r>
            <a:r>
              <a:rPr lang="pt-BR" sz="1800" dirty="0">
                <a:solidFill>
                  <a:srgbClr val="FF0000"/>
                </a:solidFill>
              </a:rPr>
              <a:t>descrição do evento de modificação genética</a:t>
            </a:r>
            <a:r>
              <a:rPr lang="pt-BR" sz="1800" dirty="0"/>
              <a:t>, incluindo identificador único, se disponível, e da </a:t>
            </a:r>
            <a:r>
              <a:rPr lang="pt-BR" sz="1800" dirty="0">
                <a:solidFill>
                  <a:srgbClr val="FF0000"/>
                </a:solidFill>
              </a:rPr>
              <a:t>quantidade de material </a:t>
            </a:r>
            <a:r>
              <a:rPr lang="pt-BR" sz="1800" dirty="0"/>
              <a:t>que será importada</a:t>
            </a:r>
            <a:r>
              <a:rPr lang="pt-BR" sz="1800" dirty="0" smtClean="0"/>
              <a:t>;</a:t>
            </a:r>
          </a:p>
          <a:p>
            <a:endParaRPr lang="pt-BR" sz="1800" dirty="0"/>
          </a:p>
          <a:p>
            <a:r>
              <a:rPr lang="pt-BR" sz="1800" dirty="0"/>
              <a:t>III - endereço do local onde o experimento será conduzido e a </a:t>
            </a:r>
            <a:r>
              <a:rPr lang="pt-BR" sz="1800" dirty="0">
                <a:solidFill>
                  <a:srgbClr val="FF0000"/>
                </a:solidFill>
              </a:rPr>
              <a:t>indicação exata </a:t>
            </a:r>
            <a:r>
              <a:rPr lang="pt-BR" sz="1800" dirty="0"/>
              <a:t>do laboratório ou casa de vegetação onde o material será manipulado</a:t>
            </a:r>
            <a:r>
              <a:rPr lang="pt-BR" sz="1800" dirty="0" smtClean="0"/>
              <a:t>;</a:t>
            </a:r>
          </a:p>
          <a:p>
            <a:endParaRPr lang="pt-BR" sz="1800" dirty="0"/>
          </a:p>
          <a:p>
            <a:r>
              <a:rPr lang="pt-BR" sz="1800" dirty="0"/>
              <a:t>IV - local, data e </a:t>
            </a:r>
            <a:r>
              <a:rPr lang="pt-BR" sz="1800" dirty="0">
                <a:solidFill>
                  <a:srgbClr val="FF0000"/>
                </a:solidFill>
              </a:rPr>
              <a:t>assinatura do Presidente da </a:t>
            </a:r>
            <a:r>
              <a:rPr lang="pt-BR" sz="1800" dirty="0" err="1">
                <a:solidFill>
                  <a:srgbClr val="FF0000"/>
                </a:solidFill>
              </a:rPr>
              <a:t>Cibio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dirty="0"/>
              <a:t>da instituição</a:t>
            </a:r>
            <a:r>
              <a:rPr lang="pt-BR" sz="1800" dirty="0" smtClean="0"/>
              <a:t>;</a:t>
            </a:r>
          </a:p>
          <a:p>
            <a:endParaRPr lang="pt-BR" sz="1800" dirty="0"/>
          </a:p>
          <a:p>
            <a:r>
              <a:rPr lang="pt-BR" sz="1800" dirty="0"/>
              <a:t>V - </a:t>
            </a:r>
            <a:r>
              <a:rPr lang="pt-BR" sz="1800" dirty="0">
                <a:solidFill>
                  <a:srgbClr val="FF0000"/>
                </a:solidFill>
              </a:rPr>
              <a:t>cópia do Parecer Técnico da CTNBio relacionado ao Certificado de Qualidade em Biossegurança - CQB ou Extensão de CQB publicado no DOU, que aprova a área em contenção onde a pesquisa ou experimento será realizado</a:t>
            </a:r>
            <a:r>
              <a:rPr lang="pt-BR" sz="18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676339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</a:t>
            </a:r>
          </a:p>
          <a:p>
            <a:r>
              <a:rPr lang="pt-BR" b="1" dirty="0" smtClean="0"/>
              <a:t>Documentação adicional se o artigo for OGM</a:t>
            </a:r>
          </a:p>
          <a:p>
            <a:r>
              <a:rPr lang="pt-BR" b="1" dirty="0" smtClean="0"/>
              <a:t>- USO EM CONTENÇÃO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91740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7056" y="1628800"/>
            <a:ext cx="7885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§ 3º - O setor de sanidade vegetal da SFA/UF constituirá processo administrativo próprio e analisará os documentos apresentados pelo interessado, de acordo com o disposto na presente Instrução Normativa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§ 4º - Caso haja necessidade de </a:t>
            </a:r>
            <a:r>
              <a:rPr lang="pt-BR" sz="1800" dirty="0">
                <a:solidFill>
                  <a:srgbClr val="FF0000"/>
                </a:solidFill>
              </a:rPr>
              <a:t>correções ou esclarecimentos</a:t>
            </a:r>
            <a:r>
              <a:rPr lang="pt-BR" sz="1800" dirty="0"/>
              <a:t>, o setor de sanidade vegetal da </a:t>
            </a:r>
            <a:r>
              <a:rPr lang="pt-BR" sz="1800" dirty="0">
                <a:solidFill>
                  <a:srgbClr val="FF0000"/>
                </a:solidFill>
              </a:rPr>
              <a:t>SFA/UF notificará o interessado</a:t>
            </a:r>
            <a:r>
              <a:rPr lang="pt-BR" sz="1800" dirty="0"/>
              <a:t>, que deverá apresentar </a:t>
            </a:r>
            <a:r>
              <a:rPr lang="pt-BR" sz="1800" dirty="0">
                <a:solidFill>
                  <a:srgbClr val="FF0000"/>
                </a:solidFill>
              </a:rPr>
              <a:t>resposta em até quinze dias úteis</a:t>
            </a:r>
            <a:r>
              <a:rPr lang="pt-BR" sz="1800" dirty="0"/>
              <a:t>, sob pena de arquivamento do processo na ausência de manifestação ou atraso injustificado</a:t>
            </a:r>
            <a:r>
              <a:rPr lang="pt-BR" sz="1800" dirty="0" smtClean="0"/>
              <a:t>.</a:t>
            </a:r>
          </a:p>
          <a:p>
            <a:endParaRPr lang="pt-BR" sz="1800" dirty="0" smtClean="0"/>
          </a:p>
          <a:p>
            <a:r>
              <a:rPr lang="pt-BR" sz="1800" dirty="0"/>
              <a:t>§ 5º - Após a análise documental e não havendo pendências, o setor de sanidade vegetal da SFA/UF encaminhará o processo ao setor de Quarentena Vegetal do DSV que emitirá parecer conclusivo para subsidiar a decisão final do DSV.</a:t>
            </a:r>
          </a:p>
          <a:p>
            <a:endParaRPr lang="pt-BR" sz="18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532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</a:t>
            </a:r>
          </a:p>
        </p:txBody>
      </p:sp>
    </p:spTree>
    <p:extLst>
      <p:ext uri="{BB962C8B-B14F-4D97-AF65-F5344CB8AC3E}">
        <p14:creationId xmlns:p14="http://schemas.microsoft.com/office/powerpoint/2010/main" val="42298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256490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§ 6º - Para subsidiar a sua avaliação o setor de Quarentena Vegetal do DSV poderá solicitar manifestação prévia de outros setores da SDA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§ 7º - Havendo necessidade de esclarecimentos ou informações complementares </a:t>
            </a:r>
            <a:r>
              <a:rPr lang="pt-BR" sz="1800" dirty="0">
                <a:solidFill>
                  <a:srgbClr val="FF0000"/>
                </a:solidFill>
              </a:rPr>
              <a:t>o setor de Quarentena Vegetal do DSV notificará o interessado</a:t>
            </a:r>
            <a:r>
              <a:rPr lang="pt-BR" sz="1800" dirty="0"/>
              <a:t>, que deverá </a:t>
            </a:r>
            <a:r>
              <a:rPr lang="pt-BR" sz="1800" dirty="0">
                <a:solidFill>
                  <a:srgbClr val="FF0000"/>
                </a:solidFill>
              </a:rPr>
              <a:t>responder em até quinze dias úteis</a:t>
            </a:r>
            <a:r>
              <a:rPr lang="pt-BR" sz="1800" dirty="0"/>
              <a:t>, sob pena de indeferimento do pleito na ausência de manifestação ou atraso injustificado.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532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5º</a:t>
            </a:r>
          </a:p>
        </p:txBody>
      </p:sp>
    </p:spTree>
    <p:extLst>
      <p:ext uri="{BB962C8B-B14F-4D97-AF65-F5344CB8AC3E}">
        <p14:creationId xmlns:p14="http://schemas.microsoft.com/office/powerpoint/2010/main" val="815588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988840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Art. 6º - A Permissão de Importação de que trata o art. 5º </a:t>
            </a:r>
            <a:r>
              <a:rPr lang="pt-BR" sz="1800" dirty="0">
                <a:solidFill>
                  <a:srgbClr val="FF0000"/>
                </a:solidFill>
              </a:rPr>
              <a:t>poderá ser concedida para mais de um envio, devendo o interessado</a:t>
            </a:r>
            <a:r>
              <a:rPr lang="pt-BR" sz="1800" dirty="0"/>
              <a:t>, para tanto, indicar o cronograma de embarques no requerimento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Art. 7º - A Permissão de Importação de que trata esta norma terá </a:t>
            </a:r>
            <a:r>
              <a:rPr lang="pt-BR" sz="1800" dirty="0">
                <a:solidFill>
                  <a:srgbClr val="FF0000"/>
                </a:solidFill>
              </a:rPr>
              <a:t>prazo de validade de 24 meses</a:t>
            </a:r>
            <a:r>
              <a:rPr lang="pt-BR" sz="1800" dirty="0"/>
              <a:t>, contados a partir de sua emissão, findo o qual o respectivo processo será encerrado e arquivado na SFA/UF de origem.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3453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6º &amp; Art. 7º</a:t>
            </a:r>
          </a:p>
        </p:txBody>
      </p:sp>
    </p:spTree>
    <p:extLst>
      <p:ext uri="{BB962C8B-B14F-4D97-AF65-F5344CB8AC3E}">
        <p14:creationId xmlns:p14="http://schemas.microsoft.com/office/powerpoint/2010/main" val="1147682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2060848"/>
            <a:ext cx="64857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Ficam </a:t>
            </a:r>
            <a:r>
              <a:rPr lang="pt-BR" sz="2800" dirty="0"/>
              <a:t>estabelecidos os critérios e procedimentos para importação de </a:t>
            </a:r>
            <a:r>
              <a:rPr lang="pt-BR" sz="2800" dirty="0">
                <a:solidFill>
                  <a:srgbClr val="FF0000"/>
                </a:solidFill>
              </a:rPr>
              <a:t>artigo regulamentado, </a:t>
            </a:r>
            <a:r>
              <a:rPr lang="pt-BR" sz="2800" dirty="0"/>
              <a:t>destinado exclusivamente à </a:t>
            </a:r>
            <a:r>
              <a:rPr lang="pt-BR" sz="2800" dirty="0">
                <a:solidFill>
                  <a:srgbClr val="FF0000"/>
                </a:solidFill>
              </a:rPr>
              <a:t>pesquisa científica </a:t>
            </a:r>
            <a:r>
              <a:rPr lang="pt-BR" sz="2800" dirty="0"/>
              <a:t>e </a:t>
            </a:r>
            <a:r>
              <a:rPr lang="pt-BR" sz="2800" dirty="0">
                <a:solidFill>
                  <a:srgbClr val="FF0000"/>
                </a:solidFill>
              </a:rPr>
              <a:t>experimentação</a:t>
            </a:r>
            <a:r>
              <a:rPr lang="pt-BR" sz="2800" dirty="0"/>
              <a:t>, independente do meio e modalidade de transporte.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532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1º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886769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70080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Art. 8º - Qualquer alteração nas informações constantes da Permissão de Importação concedida dependerá de solicitação formal do interessado e nova análise e decisão por parte do DSV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§ 1º - O interessado deverá apresentar solicitação formal de alteração e justificativa ao setor de Quarentena Vegetal do DSV, que emitirá parecer técnico para subsidiar a decisão do DSV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§ 2º - No caso de deferimento do pedido de alteração o DSV emitirá nova versão da Permissão de Importação, restando preservado o prazo de vigência da Permissão de Importação original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§ 3º - Excetua-se da aplicação do </a:t>
            </a:r>
            <a:r>
              <a:rPr lang="pt-BR" sz="1800" i="1" dirty="0"/>
              <a:t>caput</a:t>
            </a:r>
            <a:r>
              <a:rPr lang="pt-BR" sz="1800" dirty="0"/>
              <a:t> a importação de artigo regulamento em quantidade inferior à que consta na Permissão de Importação.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62392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8º</a:t>
            </a:r>
          </a:p>
          <a:p>
            <a:r>
              <a:rPr lang="pt-BR" b="1" dirty="0" smtClean="0"/>
              <a:t>Alterações que exigem solicitação formal</a:t>
            </a:r>
          </a:p>
        </p:txBody>
      </p:sp>
    </p:spTree>
    <p:extLst>
      <p:ext uri="{BB962C8B-B14F-4D97-AF65-F5344CB8AC3E}">
        <p14:creationId xmlns:p14="http://schemas.microsoft.com/office/powerpoint/2010/main" val="332331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70080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Art. 9º - Ficam dispensadas de análise e decisão por parte do DSV as alterações em relação ao disposto na Permissão de Importação concedida que se enquadrem nas seguintes situações, devendo o interessado, para efeito de desembaraço aduaneiro, declarar formalmente a alteração ao setor de Sanidade Vegetal da SFA onde o requerimento foi protocolado</a:t>
            </a:r>
            <a:r>
              <a:rPr lang="pt-BR" sz="1800" dirty="0" smtClean="0"/>
              <a:t>:</a:t>
            </a:r>
          </a:p>
          <a:p>
            <a:endParaRPr lang="pt-BR" sz="1800" dirty="0"/>
          </a:p>
          <a:p>
            <a:r>
              <a:rPr lang="pt-BR" sz="1800" dirty="0"/>
              <a:t>I - </a:t>
            </a:r>
            <a:r>
              <a:rPr lang="pt-BR" sz="1800" dirty="0">
                <a:solidFill>
                  <a:srgbClr val="FF0000"/>
                </a:solidFill>
              </a:rPr>
              <a:t>alteração do local de desembarque </a:t>
            </a:r>
            <a:r>
              <a:rPr lang="pt-BR" sz="1800" dirty="0"/>
              <a:t>do artigo regulamentado, desde que o local indicado disponha de Unidade Vigiagro</a:t>
            </a:r>
            <a:r>
              <a:rPr lang="pt-BR" sz="1800" dirty="0" smtClean="0"/>
              <a:t>;</a:t>
            </a:r>
          </a:p>
          <a:p>
            <a:endParaRPr lang="pt-BR" sz="1800" dirty="0"/>
          </a:p>
          <a:p>
            <a:r>
              <a:rPr lang="pt-BR" sz="1800" dirty="0"/>
              <a:t>II - </a:t>
            </a:r>
            <a:r>
              <a:rPr lang="pt-BR" sz="1800" dirty="0">
                <a:solidFill>
                  <a:srgbClr val="FF0000"/>
                </a:solidFill>
              </a:rPr>
              <a:t>alteração do nome ou endereço da instituição remetente</a:t>
            </a:r>
            <a:r>
              <a:rPr lang="pt-BR" sz="1800" dirty="0"/>
              <a:t>, desde que não haja alteração dos países de origem e de procedência do artigo regulamentado.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51635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9º</a:t>
            </a:r>
          </a:p>
          <a:p>
            <a:r>
              <a:rPr lang="pt-BR" b="1" dirty="0" smtClean="0"/>
              <a:t>Alterações sem solicitação formal</a:t>
            </a:r>
          </a:p>
        </p:txBody>
      </p:sp>
    </p:spTree>
    <p:extLst>
      <p:ext uri="{BB962C8B-B14F-4D97-AF65-F5344CB8AC3E}">
        <p14:creationId xmlns:p14="http://schemas.microsoft.com/office/powerpoint/2010/main" val="1276641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1844824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/>
              <a:t>Art. 10 - Sem prejuízo de outras medidas, a Permissão de Importação de que trata esta norma </a:t>
            </a:r>
            <a:r>
              <a:rPr lang="pt-BR" sz="1800" dirty="0">
                <a:solidFill>
                  <a:srgbClr val="FF0000"/>
                </a:solidFill>
              </a:rPr>
              <a:t>poderá ser cancelada pelo DSV</a:t>
            </a:r>
            <a:r>
              <a:rPr lang="pt-BR" sz="1800" dirty="0"/>
              <a:t>, a qualquer momento, quando evidenciados fraude ou omissão de informações relevantes por parte do interessado que coloque em risco a segurança fitossanitária</a:t>
            </a:r>
            <a:r>
              <a:rPr lang="pt-BR" sz="1800" dirty="0" smtClean="0"/>
              <a:t>.</a:t>
            </a:r>
          </a:p>
          <a:p>
            <a:endParaRPr lang="pt-BR" sz="1800" dirty="0"/>
          </a:p>
          <a:p>
            <a:r>
              <a:rPr lang="pt-BR" sz="1800" dirty="0"/>
              <a:t>Art. 11 - </a:t>
            </a:r>
            <a:r>
              <a:rPr lang="pt-BR" sz="1800" dirty="0">
                <a:solidFill>
                  <a:srgbClr val="FF0000"/>
                </a:solidFill>
              </a:rPr>
              <a:t>O DSV publicará </a:t>
            </a:r>
            <a:r>
              <a:rPr lang="pt-BR" sz="1800" dirty="0"/>
              <a:t>periodicamente no Diário Oficial da União </a:t>
            </a:r>
            <a:r>
              <a:rPr lang="pt-BR" sz="1800" dirty="0">
                <a:solidFill>
                  <a:srgbClr val="FF0000"/>
                </a:solidFill>
              </a:rPr>
              <a:t>extrato com as permissões de importação </a:t>
            </a:r>
            <a:r>
              <a:rPr lang="pt-BR" sz="1800" dirty="0"/>
              <a:t>concedidas, alteradas ou canceladas.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3604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10 &amp; Art. 11</a:t>
            </a:r>
          </a:p>
        </p:txBody>
      </p:sp>
    </p:spTree>
    <p:extLst>
      <p:ext uri="{BB962C8B-B14F-4D97-AF65-F5344CB8AC3E}">
        <p14:creationId xmlns:p14="http://schemas.microsoft.com/office/powerpoint/2010/main" val="10417294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31640" y="1556792"/>
            <a:ext cx="7272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12 - O artigo regulamentado importado para fins de pesquisa científica ou experimentação deverá estar acondicionado, </a:t>
            </a:r>
            <a:r>
              <a:rPr lang="pt-BR" sz="2000" dirty="0">
                <a:solidFill>
                  <a:srgbClr val="FF0000"/>
                </a:solidFill>
              </a:rPr>
              <a:t>no mínimo, em embalagem dupla,</a:t>
            </a:r>
            <a:r>
              <a:rPr lang="pt-BR" sz="2000" dirty="0"/>
              <a:t> sem prejuízo de outras exigências estabelecidas em legislações específicas, sendo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/>
              <a:t>I - </a:t>
            </a:r>
            <a:r>
              <a:rPr lang="pt-BR" sz="2000" dirty="0">
                <a:solidFill>
                  <a:srgbClr val="FF0000"/>
                </a:solidFill>
              </a:rPr>
              <a:t>embalagem primária</a:t>
            </a:r>
            <a:r>
              <a:rPr lang="pt-BR" sz="2000" dirty="0"/>
              <a:t>: embalagem em </a:t>
            </a:r>
            <a:r>
              <a:rPr lang="pt-BR" sz="2000" dirty="0">
                <a:solidFill>
                  <a:srgbClr val="FF0000"/>
                </a:solidFill>
              </a:rPr>
              <a:t>contato direto </a:t>
            </a:r>
            <a:r>
              <a:rPr lang="pt-BR" sz="2000" dirty="0"/>
              <a:t>com o artigo regulamentado; </a:t>
            </a:r>
            <a:r>
              <a:rPr lang="pt-BR" sz="2000" dirty="0" smtClean="0"/>
              <a:t>e</a:t>
            </a:r>
          </a:p>
          <a:p>
            <a:endParaRPr lang="pt-BR" sz="2000" dirty="0"/>
          </a:p>
          <a:p>
            <a:r>
              <a:rPr lang="pt-BR" sz="2000" dirty="0"/>
              <a:t>II - </a:t>
            </a:r>
            <a:r>
              <a:rPr lang="pt-BR" sz="2000" dirty="0">
                <a:solidFill>
                  <a:srgbClr val="FF0000"/>
                </a:solidFill>
              </a:rPr>
              <a:t>embalagem secundária</a:t>
            </a:r>
            <a:r>
              <a:rPr lang="pt-BR" sz="2000" dirty="0"/>
              <a:t>: embalagem que envolve a embalagem primária.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7770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844824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§ 1º - As embalagens de que trata o </a:t>
            </a:r>
            <a:r>
              <a:rPr lang="pt-BR" sz="2000" i="1" dirty="0"/>
              <a:t>caput</a:t>
            </a:r>
            <a:r>
              <a:rPr lang="pt-BR" sz="2000" dirty="0"/>
              <a:t> devem ser </a:t>
            </a:r>
            <a:r>
              <a:rPr lang="pt-BR" sz="2000" dirty="0">
                <a:solidFill>
                  <a:srgbClr val="FF0000"/>
                </a:solidFill>
              </a:rPr>
              <a:t>resistentes e apropriadas ao acondicionamento </a:t>
            </a:r>
            <a:r>
              <a:rPr lang="pt-BR" sz="2000" dirty="0"/>
              <a:t>do artigo regulamentado de modo que garantam sua integridade e evitem perdas de parte do artigo regulamentado e </a:t>
            </a:r>
            <a:r>
              <a:rPr lang="pt-BR" sz="2000" dirty="0">
                <a:solidFill>
                  <a:srgbClr val="FF0000"/>
                </a:solidFill>
              </a:rPr>
              <a:t>evitem escape de pragas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2º - Quando a importação for composta por </a:t>
            </a:r>
            <a:r>
              <a:rPr lang="pt-BR" sz="2000" dirty="0">
                <a:solidFill>
                  <a:srgbClr val="FF0000"/>
                </a:solidFill>
              </a:rPr>
              <a:t>mais de uma embalagem primária</a:t>
            </a:r>
            <a:r>
              <a:rPr lang="pt-BR" sz="2000" dirty="0"/>
              <a:t>, cada uma deverá apresentar </a:t>
            </a:r>
            <a:r>
              <a:rPr lang="pt-BR" sz="2000" dirty="0">
                <a:solidFill>
                  <a:srgbClr val="FF0000"/>
                </a:solidFill>
              </a:rPr>
              <a:t>identificação única que permita a distinção entre elas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3º - A </a:t>
            </a:r>
            <a:r>
              <a:rPr lang="pt-BR" sz="2000" dirty="0">
                <a:solidFill>
                  <a:srgbClr val="FF0000"/>
                </a:solidFill>
              </a:rPr>
              <a:t>embalagem externa </a:t>
            </a:r>
            <a:r>
              <a:rPr lang="pt-BR" sz="2000" dirty="0"/>
              <a:t>deverá conter </a:t>
            </a:r>
            <a:r>
              <a:rPr lang="pt-BR" sz="2000" dirty="0">
                <a:solidFill>
                  <a:srgbClr val="FF0000"/>
                </a:solidFill>
              </a:rPr>
              <a:t>etiqueta</a:t>
            </a:r>
            <a:r>
              <a:rPr lang="pt-BR" sz="2000" dirty="0"/>
              <a:t> de identificação, conforme modelo estabelecido no </a:t>
            </a:r>
            <a:r>
              <a:rPr lang="pt-BR" sz="2000" dirty="0">
                <a:solidFill>
                  <a:srgbClr val="FF0000"/>
                </a:solidFill>
              </a:rPr>
              <a:t>Anexo IV</a:t>
            </a:r>
            <a:r>
              <a:rPr lang="pt-BR" sz="20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63619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1844824"/>
            <a:ext cx="7272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13 - O artigo regulamentado enquadrado no inciso I, § 1º do art. 1º deverá estar acompanhado de </a:t>
            </a:r>
            <a:r>
              <a:rPr lang="pt-BR" sz="2000" dirty="0">
                <a:solidFill>
                  <a:srgbClr val="FF0000"/>
                </a:solidFill>
              </a:rPr>
              <a:t>Certificado Fitossanitário, original e sem rasuras</a:t>
            </a:r>
            <a:r>
              <a:rPr lang="pt-BR" sz="2000" dirty="0"/>
              <a:t>, emitido pela Organização Nacional de Proteção Fitossanitária - ONPF do país exportador, quando couber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Art. 14 - No caso de </a:t>
            </a:r>
            <a:r>
              <a:rPr lang="pt-BR" sz="2000" dirty="0">
                <a:solidFill>
                  <a:srgbClr val="FF0000"/>
                </a:solidFill>
              </a:rPr>
              <a:t>remessa expressa e remessa postal</a:t>
            </a:r>
            <a:r>
              <a:rPr lang="pt-BR" sz="2000" dirty="0"/>
              <a:t>, a documentação necessária para desembaraço do envio no ponto de ingresso deverá estar de </a:t>
            </a:r>
            <a:r>
              <a:rPr lang="pt-BR" sz="2000" dirty="0">
                <a:solidFill>
                  <a:srgbClr val="FF0000"/>
                </a:solidFill>
              </a:rPr>
              <a:t>fácil acesso e visualização na embalagem externa</a:t>
            </a:r>
            <a:r>
              <a:rPr lang="pt-BR" sz="20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3630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13 &amp; Art. 14</a:t>
            </a:r>
          </a:p>
        </p:txBody>
      </p:sp>
    </p:spTree>
    <p:extLst>
      <p:ext uri="{BB962C8B-B14F-4D97-AF65-F5344CB8AC3E}">
        <p14:creationId xmlns:p14="http://schemas.microsoft.com/office/powerpoint/2010/main" val="1790365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772816"/>
            <a:ext cx="7488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15 - Por ocasião da chegada do artigo regulamentado no ponto de ingresso, </a:t>
            </a:r>
            <a:r>
              <a:rPr lang="pt-BR" sz="2000" dirty="0">
                <a:solidFill>
                  <a:srgbClr val="FF0000"/>
                </a:solidFill>
              </a:rPr>
              <a:t>o interessado deverá requerer ao setor de Vigilância Agropecuária Internacional a fiscalização do envio</a:t>
            </a:r>
            <a:r>
              <a:rPr lang="pt-BR" sz="2000" dirty="0"/>
              <a:t>, conforme procedimentos estabelecidos na legislação específica, apresentando, para tanto, a Permissão de Importação emitida pelo DSV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Parágrafo único - O interessado deverá </a:t>
            </a:r>
            <a:r>
              <a:rPr lang="pt-BR" sz="2000" dirty="0">
                <a:solidFill>
                  <a:srgbClr val="FF0000"/>
                </a:solidFill>
              </a:rPr>
              <a:t>informar</a:t>
            </a:r>
            <a:r>
              <a:rPr lang="pt-BR" sz="2000" dirty="0"/>
              <a:t> no campo de observações do formulário de Requerimento para Fiscalização de Produtos Agropecuários, </a:t>
            </a:r>
            <a:r>
              <a:rPr lang="pt-BR" sz="2000" dirty="0">
                <a:solidFill>
                  <a:srgbClr val="FF0000"/>
                </a:solidFill>
              </a:rPr>
              <a:t>o número do processo e da Permissão de Importação</a:t>
            </a:r>
            <a:r>
              <a:rPr lang="pt-BR" sz="20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484368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41277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16 - O envio do artigo regulamentado deve ser </a:t>
            </a:r>
            <a:r>
              <a:rPr lang="pt-BR" sz="2000" dirty="0">
                <a:solidFill>
                  <a:srgbClr val="FF0000"/>
                </a:solidFill>
              </a:rPr>
              <a:t>encaminhado na totalidade e lacrado pelo Mapa no ponto de ingresso </a:t>
            </a:r>
            <a:r>
              <a:rPr lang="pt-BR" sz="2000" dirty="0"/>
              <a:t>para a Estação Quarentenária credenciada, conforme Prescrição de Quarentena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1º - O </a:t>
            </a:r>
            <a:r>
              <a:rPr lang="pt-BR" sz="2000" dirty="0">
                <a:solidFill>
                  <a:srgbClr val="FF0000"/>
                </a:solidFill>
              </a:rPr>
              <a:t>interessado será responsável </a:t>
            </a:r>
            <a:r>
              <a:rPr lang="pt-BR" sz="2000" dirty="0"/>
              <a:t>pelo transporte do artigo regulamentado, a partir do ponto de ingresso, e por sua entrega na Estação Quarentenária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2º - O </a:t>
            </a:r>
            <a:r>
              <a:rPr lang="pt-BR" sz="2000" dirty="0">
                <a:solidFill>
                  <a:srgbClr val="FF0000"/>
                </a:solidFill>
              </a:rPr>
              <a:t>interessado deverá encaminhar </a:t>
            </a:r>
            <a:r>
              <a:rPr lang="pt-BR" sz="2000" dirty="0"/>
              <a:t>ao setor de sanidade vegetal da SFA-UF de localização da Estação Quarentenária, </a:t>
            </a:r>
            <a:r>
              <a:rPr lang="pt-BR" sz="2000" dirty="0">
                <a:solidFill>
                  <a:srgbClr val="FF0000"/>
                </a:solidFill>
              </a:rPr>
              <a:t>em até cinco dias úteis, via correios, eletrônica ou outra forma de entrega, cópia de registro que comprove o atendimento </a:t>
            </a:r>
            <a:r>
              <a:rPr lang="pt-BR" sz="2000" dirty="0" smtClean="0">
                <a:solidFill>
                  <a:srgbClr val="FF0000"/>
                </a:solidFill>
              </a:rPr>
              <a:t>do § </a:t>
            </a:r>
            <a:r>
              <a:rPr lang="pt-BR" sz="2000" dirty="0">
                <a:solidFill>
                  <a:srgbClr val="FF0000"/>
                </a:solidFill>
              </a:rPr>
              <a:t>1º</a:t>
            </a:r>
            <a:r>
              <a:rPr lang="pt-BR" sz="2000" dirty="0"/>
              <a:t>, com o devido número da respectiva Prescrição de Quarentena.</a:t>
            </a:r>
          </a:p>
          <a:p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572648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556792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§ </a:t>
            </a:r>
            <a:r>
              <a:rPr lang="pt-BR" sz="2000" dirty="0"/>
              <a:t>3º - A comprovação do </a:t>
            </a:r>
            <a:r>
              <a:rPr lang="pt-BR" sz="2000" dirty="0">
                <a:solidFill>
                  <a:srgbClr val="FF0000"/>
                </a:solidFill>
              </a:rPr>
              <a:t>não atendimento </a:t>
            </a:r>
            <a:r>
              <a:rPr lang="pt-BR" sz="2000" dirty="0"/>
              <a:t>do estabelecido no parágrafo anterior, assim como a de não entrega do artigo regulamentado na Estação Quarentenária implicará na </a:t>
            </a:r>
            <a:r>
              <a:rPr lang="pt-BR" sz="2000" dirty="0">
                <a:solidFill>
                  <a:srgbClr val="FF0000"/>
                </a:solidFill>
              </a:rPr>
              <a:t>impossibilidade de concessão de nova permissão de importação, por um período de três anos, </a:t>
            </a:r>
            <a:r>
              <a:rPr lang="pt-BR" sz="2000" dirty="0"/>
              <a:t>sem prejuízo da aplicação de outras penalidades previstas em lei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4º - Durante o encaminhamento que trata o </a:t>
            </a:r>
            <a:r>
              <a:rPr lang="pt-BR" sz="2000" i="1" dirty="0"/>
              <a:t>caput</a:t>
            </a:r>
            <a:r>
              <a:rPr lang="pt-BR" sz="2000" dirty="0"/>
              <a:t> </a:t>
            </a:r>
            <a:r>
              <a:rPr lang="pt-BR" sz="2000" dirty="0">
                <a:solidFill>
                  <a:srgbClr val="FF0000"/>
                </a:solidFill>
              </a:rPr>
              <a:t>o interessado deverá comunicar imediatamente </a:t>
            </a:r>
            <a:r>
              <a:rPr lang="pt-BR" sz="2000" dirty="0"/>
              <a:t>ao setor de sanidade vegetal da SFA/UF de localização da Estação Quarentenária sobre </a:t>
            </a:r>
            <a:r>
              <a:rPr lang="pt-BR" sz="2000" dirty="0">
                <a:solidFill>
                  <a:srgbClr val="FF0000"/>
                </a:solidFill>
              </a:rPr>
              <a:t>qualquer acidente ou incidente envolvendo o envio com o artigo regulamentado</a:t>
            </a:r>
            <a:r>
              <a:rPr lang="pt-BR" sz="20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173958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556792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17 - O setor de sanidade vegetal da </a:t>
            </a:r>
            <a:r>
              <a:rPr lang="pt-BR" sz="2000" dirty="0">
                <a:solidFill>
                  <a:srgbClr val="FF0000"/>
                </a:solidFill>
              </a:rPr>
              <a:t>SFA/UF de localização da Estação Quarentenária será responsável pela fiscalização do artigo regulamentado </a:t>
            </a:r>
            <a:r>
              <a:rPr lang="pt-BR" sz="2000" dirty="0"/>
              <a:t>com fins de pesquisa científica ou experimentação, em quarentena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Art. 18 - O artigo regulamentado </a:t>
            </a:r>
            <a:r>
              <a:rPr lang="pt-BR" sz="2000" dirty="0">
                <a:solidFill>
                  <a:srgbClr val="FF0000"/>
                </a:solidFill>
              </a:rPr>
              <a:t>somente poderá ser utilizado pelo interessado após a liberação da quarentena pelo setor de sanidade vegetal da SFA/UF </a:t>
            </a:r>
            <a:r>
              <a:rPr lang="pt-BR" sz="2000" dirty="0"/>
              <a:t>de localização da Estação Quarentenária, com base no Laudo emitido pelo Responsável Técnico da Estação Quarentenária, com resultado negativo para praga quarentenária e praga sem registro de ocorrência no Brasil ou atender aos limites de tolerância quando estabelecidos em normas específicas.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3630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17 &amp; Art. 18</a:t>
            </a:r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2060848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§ 1º - Para efeito desta Instrução Normativa entende-se por artigo regulamentado qualquer vegetal, parte de vegetal, produto vegetal, solo e qualquer outro organismo ou outro produto </a:t>
            </a:r>
            <a:r>
              <a:rPr lang="pt-BR" sz="2800" dirty="0">
                <a:solidFill>
                  <a:srgbClr val="FF0000"/>
                </a:solidFill>
              </a:rPr>
              <a:t>capaz de abrigar ou disseminar pragas</a:t>
            </a:r>
            <a:r>
              <a:rPr lang="pt-BR" sz="2800" dirty="0"/>
              <a:t>, o que inclui: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6429132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1º </a:t>
            </a:r>
            <a:endParaRPr lang="pt-BR" sz="3600" b="1" dirty="0" smtClean="0"/>
          </a:p>
          <a:p>
            <a:r>
              <a:rPr lang="pt-BR" sz="3200" b="1" dirty="0" smtClean="0"/>
              <a:t>O </a:t>
            </a:r>
            <a:r>
              <a:rPr lang="pt-BR" sz="3200" b="1" dirty="0"/>
              <a:t>que é Artigo Regulamentado?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091626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556792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19 - </a:t>
            </a:r>
            <a:r>
              <a:rPr lang="pt-BR" sz="2000" dirty="0">
                <a:solidFill>
                  <a:srgbClr val="FF0000"/>
                </a:solidFill>
              </a:rPr>
              <a:t>A detecção de praga quarentenária ou sem registro de ocorrência no Brasil, bem como aquela Praga não Quarentenária Regulamentada - PNQR </a:t>
            </a:r>
            <a:r>
              <a:rPr lang="pt-BR" sz="2000" dirty="0"/>
              <a:t>acima do limite de tolerância estabelecido em norma específica, durante o procedimento de quarentena, </a:t>
            </a:r>
            <a:r>
              <a:rPr lang="pt-BR" sz="2000" dirty="0">
                <a:solidFill>
                  <a:srgbClr val="FF0000"/>
                </a:solidFill>
              </a:rPr>
              <a:t>será notificada ao interessado </a:t>
            </a:r>
            <a:r>
              <a:rPr lang="pt-BR" sz="2000" dirty="0"/>
              <a:t>pelo setor de sanidade vegetal da SFA/UF de localização da Estação Quarentenária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1º - O artigo regulamentado infestado ou infectado por praga quarentenária ausente ou sem registro de ocorrência no Brasil </a:t>
            </a:r>
            <a:r>
              <a:rPr lang="pt-BR" sz="2000" dirty="0">
                <a:solidFill>
                  <a:srgbClr val="FF0000"/>
                </a:solidFill>
              </a:rPr>
              <a:t>será destruído à custa do interessado</a:t>
            </a:r>
            <a:r>
              <a:rPr lang="pt-BR" sz="2000" dirty="0"/>
              <a:t>, não lhe cabendo qualquer tipo de indenização ou reparação.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30827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556792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§ 2º - Para os casos de infestação ou infecção por praga </a:t>
            </a:r>
            <a:r>
              <a:rPr lang="pt-BR" sz="2000" dirty="0">
                <a:solidFill>
                  <a:srgbClr val="FF0000"/>
                </a:solidFill>
              </a:rPr>
              <a:t>quarentenária presente ou PNQR </a:t>
            </a:r>
            <a:r>
              <a:rPr lang="pt-BR" sz="2000" dirty="0"/>
              <a:t>acima do limite de tolerância poderá ser adotada </a:t>
            </a:r>
            <a:r>
              <a:rPr lang="pt-BR" sz="2000" dirty="0">
                <a:solidFill>
                  <a:srgbClr val="FF0000"/>
                </a:solidFill>
              </a:rPr>
              <a:t>outra medida fitossanitária </a:t>
            </a:r>
            <a:r>
              <a:rPr lang="pt-BR" sz="2000" dirty="0"/>
              <a:t>além da destruição, desde que reconhecida pelo Mapa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§ 3º - Em qualquer uma das situações previstas nos §§ 1º e 2º </a:t>
            </a:r>
            <a:r>
              <a:rPr lang="pt-BR" sz="2000" dirty="0">
                <a:solidFill>
                  <a:srgbClr val="FF0000"/>
                </a:solidFill>
              </a:rPr>
              <a:t>a medida fitossanitária a ser adotada deverá ocorrer na área restrita da Estação Quarentenária credenciada</a:t>
            </a:r>
            <a:r>
              <a:rPr lang="pt-BR" sz="2000" dirty="0"/>
              <a:t>, à custa do interessado, não lhe cabendo qualquer tipo de indenização ou reparação.</a:t>
            </a:r>
          </a:p>
          <a:p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263829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556792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20 - Esta Instrução Normativa </a:t>
            </a:r>
            <a:r>
              <a:rPr lang="pt-BR" sz="2000" dirty="0">
                <a:solidFill>
                  <a:srgbClr val="FF0000"/>
                </a:solidFill>
              </a:rPr>
              <a:t>não se aplica aos artigos regulamentados que se enquadrem nas categorias 0 (zero) e 1 (um) de risco fitossanitário,</a:t>
            </a:r>
            <a:r>
              <a:rPr lang="pt-BR" sz="2000" dirty="0"/>
              <a:t> conforme legislação específica, onde se incluem, entre outros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pPr marL="457200" indent="-457200">
              <a:buAutoNum type="alphaLcParenR"/>
            </a:pPr>
            <a:r>
              <a:rPr lang="pt-BR" sz="2000" dirty="0" smtClean="0"/>
              <a:t>DNA</a:t>
            </a:r>
            <a:r>
              <a:rPr lang="pt-BR" sz="2000" dirty="0"/>
              <a:t>, RNA, proteína, proteína pura e plasmídeo</a:t>
            </a:r>
            <a:r>
              <a:rPr lang="pt-BR" sz="2000" dirty="0" smtClean="0"/>
              <a:t>;</a:t>
            </a:r>
          </a:p>
          <a:p>
            <a:r>
              <a:rPr lang="pt-BR" sz="2000" dirty="0" smtClean="0"/>
              <a:t>b</a:t>
            </a:r>
            <a:r>
              <a:rPr lang="pt-BR" sz="2000" dirty="0"/>
              <a:t>) inseto, ácaro, nematoide, outros eucariotos e procariotos e vírus, desde que desvitalizados, destinado à coleção científica, pesquisa científica ou experimentação</a:t>
            </a:r>
            <a:r>
              <a:rPr lang="pt-BR" sz="2000" dirty="0" smtClean="0"/>
              <a:t>;</a:t>
            </a:r>
          </a:p>
          <a:p>
            <a:r>
              <a:rPr lang="pt-BR" sz="2000" dirty="0" smtClean="0"/>
              <a:t>c</a:t>
            </a:r>
            <a:r>
              <a:rPr lang="pt-BR" sz="2000" dirty="0"/>
              <a:t>) exsicata botânica livre de pragas, destinado à coleção científica e pesquisa</a:t>
            </a:r>
            <a:r>
              <a:rPr lang="pt-BR" sz="2000" dirty="0" smtClean="0"/>
              <a:t>;</a:t>
            </a:r>
          </a:p>
          <a:p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4762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1628800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d) rocha ou mineral, desde que isento de material de solo e de matéria orgânica aderida.</a:t>
            </a:r>
          </a:p>
          <a:p>
            <a:endParaRPr lang="pt-BR" sz="2000" dirty="0"/>
          </a:p>
          <a:p>
            <a:r>
              <a:rPr lang="pt-BR" sz="2000" dirty="0"/>
              <a:t>Parágrafo único - Entende-se por </a:t>
            </a:r>
            <a:r>
              <a:rPr lang="pt-BR" sz="2000" dirty="0" err="1">
                <a:solidFill>
                  <a:srgbClr val="FF0000"/>
                </a:solidFill>
              </a:rPr>
              <a:t>desvitalização</a:t>
            </a:r>
            <a:r>
              <a:rPr lang="pt-BR" sz="2000" dirty="0"/>
              <a:t> o procedimento que </a:t>
            </a:r>
            <a:r>
              <a:rPr lang="pt-BR" sz="2000" dirty="0">
                <a:solidFill>
                  <a:srgbClr val="FF0000"/>
                </a:solidFill>
              </a:rPr>
              <a:t>elimina a capacidade de germinação, crescimento ou futura reprodução de um </a:t>
            </a:r>
            <a:r>
              <a:rPr lang="pt-BR" sz="2000" dirty="0" smtClean="0">
                <a:solidFill>
                  <a:srgbClr val="FF0000"/>
                </a:solidFill>
              </a:rPr>
              <a:t>organismo.</a:t>
            </a:r>
            <a:endParaRPr lang="pt-BR" sz="2000" dirty="0">
              <a:solidFill>
                <a:srgbClr val="FF0000"/>
              </a:solidFill>
            </a:endParaRPr>
          </a:p>
          <a:p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2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43211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1700808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Art. 21 - A Permissão de Importação de que trata esta norma não exime o interessado do cumprimento de outras exigências legais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Art. 22 - Esta Instrução Normativa entra em vigor em </a:t>
            </a:r>
            <a:r>
              <a:rPr lang="pt-BR" sz="2000" dirty="0">
                <a:solidFill>
                  <a:srgbClr val="FF0000"/>
                </a:solidFill>
              </a:rPr>
              <a:t>90 dias </a:t>
            </a:r>
            <a:r>
              <a:rPr lang="pt-BR" sz="2000" dirty="0"/>
              <a:t>contados a partir da sua publicação</a:t>
            </a:r>
            <a:r>
              <a:rPr lang="pt-BR" sz="2000" dirty="0" smtClean="0"/>
              <a:t>. </a:t>
            </a:r>
            <a:r>
              <a:rPr lang="pt-BR" sz="2000" i="1" dirty="0" smtClean="0">
                <a:solidFill>
                  <a:srgbClr val="FF0000"/>
                </a:solidFill>
              </a:rPr>
              <a:t>(19 de março de 2017)</a:t>
            </a:r>
          </a:p>
          <a:p>
            <a:endParaRPr lang="pt-BR" sz="2000" dirty="0"/>
          </a:p>
          <a:p>
            <a:r>
              <a:rPr lang="pt-BR" sz="2000" dirty="0"/>
              <a:t>Art. 23 - Fica </a:t>
            </a:r>
            <a:r>
              <a:rPr lang="pt-BR" sz="2000" dirty="0">
                <a:solidFill>
                  <a:srgbClr val="FF0000"/>
                </a:solidFill>
              </a:rPr>
              <a:t>revogada a Instrução Normativa nº 1, </a:t>
            </a:r>
            <a:r>
              <a:rPr lang="pt-BR" sz="2000" dirty="0"/>
              <a:t>de 15 de dezembro de 1998.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5639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21 &amp; Art. 22 &amp; Art. 23</a:t>
            </a:r>
          </a:p>
        </p:txBody>
      </p:sp>
    </p:spTree>
    <p:extLst>
      <p:ext uri="{BB962C8B-B14F-4D97-AF65-F5344CB8AC3E}">
        <p14:creationId xmlns:p14="http://schemas.microsoft.com/office/powerpoint/2010/main" val="825481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35038" y="908050"/>
            <a:ext cx="6985000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pt-BR" altLang="pt-BR" sz="4000" b="1" i="1" dirty="0">
              <a:solidFill>
                <a:srgbClr val="003300"/>
              </a:solidFill>
              <a:ea typeface="MS PGothic" panose="020B0600070205080204" pitchFamily="34" charset="-128"/>
            </a:endParaRPr>
          </a:p>
          <a:p>
            <a:pPr algn="ctr" eaLnBrk="1" hangingPunct="1">
              <a:buClrTx/>
              <a:buFontTx/>
              <a:buNone/>
            </a:pPr>
            <a:r>
              <a:rPr lang="pt-BR" altLang="pt-BR" sz="4000" b="1" i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Obrigado!</a:t>
            </a:r>
            <a:endParaRPr lang="pt-BR" altLang="pt-BR" sz="4000" b="1" i="1" dirty="0">
              <a:solidFill>
                <a:srgbClr val="FFFFFF"/>
              </a:solidFill>
              <a:ea typeface="MS PGothic" panose="020B0600070205080204" pitchFamily="34" charset="-128"/>
            </a:endParaRPr>
          </a:p>
          <a:p>
            <a:pPr algn="ctr" eaLnBrk="1" hangingPunct="1">
              <a:buClrTx/>
              <a:buFontTx/>
              <a:buNone/>
            </a:pPr>
            <a:endParaRPr lang="pt-BR" altLang="pt-BR" sz="4000" b="1" i="1" dirty="0">
              <a:solidFill>
                <a:srgbClr val="003300"/>
              </a:solidFill>
              <a:ea typeface="MS PGothic" panose="020B0600070205080204" pitchFamily="34" charset="-128"/>
            </a:endParaRPr>
          </a:p>
          <a:p>
            <a:pPr algn="ctr" eaLnBrk="1" hangingPunct="1">
              <a:buClrTx/>
              <a:buFontTx/>
              <a:buNone/>
            </a:pPr>
            <a:endParaRPr lang="pt-BR" altLang="pt-BR" sz="4000" b="1" i="1" dirty="0">
              <a:solidFill>
                <a:srgbClr val="003300"/>
              </a:solidFill>
              <a:ea typeface="MS PGothic" panose="020B0600070205080204" pitchFamily="34" charset="-128"/>
            </a:endParaRPr>
          </a:p>
          <a:p>
            <a:pPr algn="ctr" eaLnBrk="1" hangingPunct="1">
              <a:buClrTx/>
              <a:buFontTx/>
              <a:buNone/>
            </a:pPr>
            <a:endParaRPr lang="pt-BR" altLang="pt-BR" sz="4000" b="1" i="1" dirty="0">
              <a:solidFill>
                <a:srgbClr val="0033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0821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88840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I - sementes, mudas, pólen, plantas vivas, estacas, gemas, bulbos, toletes, tubérculos, rizomas, plântulas in vitro, fruto ou </a:t>
            </a:r>
            <a:r>
              <a:rPr lang="pt-BR" dirty="0">
                <a:solidFill>
                  <a:srgbClr val="FF0000"/>
                </a:solidFill>
              </a:rPr>
              <a:t>quaisquer partes de plantas</a:t>
            </a:r>
            <a:r>
              <a:rPr lang="pt-BR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II - organismos para controle biológico, organismos </a:t>
            </a:r>
            <a:r>
              <a:rPr lang="pt-BR" dirty="0" err="1"/>
              <a:t>fitopatogênicos</a:t>
            </a:r>
            <a:r>
              <a:rPr lang="pt-BR" dirty="0"/>
              <a:t> ou outros </a:t>
            </a:r>
            <a:r>
              <a:rPr lang="pt-BR" dirty="0">
                <a:solidFill>
                  <a:srgbClr val="FF0000"/>
                </a:solidFill>
              </a:rPr>
              <a:t>organismos de usos agrícolas com risco fitossanitário</a:t>
            </a:r>
            <a:r>
              <a:rPr lang="pt-BR" dirty="0"/>
              <a:t>; </a:t>
            </a:r>
            <a:r>
              <a:rPr lang="pt-BR" dirty="0" smtClean="0"/>
              <a:t>e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III - solo e substrato orgânico.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532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1º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78524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2060848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§ 2º - Considera-se como pesquisa científica, para efeito desta Instrução Normativa, aquela </a:t>
            </a:r>
            <a:r>
              <a:rPr lang="pt-BR" sz="2800" dirty="0">
                <a:solidFill>
                  <a:srgbClr val="FF0000"/>
                </a:solidFill>
              </a:rPr>
              <a:t>atividade com finalidade de geração de dados e informações para subsidiar a elaboração de estudos científicos</a:t>
            </a:r>
            <a:r>
              <a:rPr lang="pt-BR" sz="2800" dirty="0"/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5713424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1º </a:t>
            </a:r>
            <a:endParaRPr lang="pt-BR" sz="3600" b="1" dirty="0" smtClean="0"/>
          </a:p>
          <a:p>
            <a:r>
              <a:rPr lang="pt-BR" sz="3200" b="1" dirty="0" smtClean="0"/>
              <a:t>O </a:t>
            </a:r>
            <a:r>
              <a:rPr lang="pt-BR" sz="3200" b="1" dirty="0"/>
              <a:t>que é </a:t>
            </a:r>
            <a:r>
              <a:rPr lang="pt-BR" sz="3200" b="1" dirty="0" smtClean="0"/>
              <a:t>pesquisa científica?</a:t>
            </a:r>
            <a:endParaRPr lang="pt-BR" sz="3200" b="1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8958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§ 3º - Considera-se como experimentação, para efeito desta Instrução Normativa, aquela </a:t>
            </a:r>
            <a:r>
              <a:rPr lang="pt-BR" sz="2800" dirty="0">
                <a:solidFill>
                  <a:srgbClr val="FF0000"/>
                </a:solidFill>
              </a:rPr>
              <a:t>atividade voltada à geração de dados e informações técnicas visando o aperfeiçoamento ou melhoria de um processo ou produto</a:t>
            </a:r>
            <a:r>
              <a:rPr lang="pt-BR" sz="2800" dirty="0"/>
              <a:t>, o que inclui, entre outros, </a:t>
            </a:r>
            <a:r>
              <a:rPr lang="pt-BR" sz="2800" dirty="0">
                <a:solidFill>
                  <a:srgbClr val="FF0000"/>
                </a:solidFill>
              </a:rPr>
              <a:t>ensaios</a:t>
            </a:r>
            <a:r>
              <a:rPr lang="pt-BR" sz="2800" dirty="0"/>
              <a:t> de proficiência, </a:t>
            </a:r>
            <a:r>
              <a:rPr lang="pt-BR" sz="2800" dirty="0" err="1"/>
              <a:t>interlaboratoriais</a:t>
            </a:r>
            <a:r>
              <a:rPr lang="pt-BR" sz="2800" dirty="0"/>
              <a:t> e de melhoramento genético.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5170005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1º </a:t>
            </a:r>
            <a:endParaRPr lang="pt-BR" sz="3600" b="1" dirty="0" smtClean="0"/>
          </a:p>
          <a:p>
            <a:r>
              <a:rPr lang="pt-BR" sz="3200" b="1" dirty="0" smtClean="0"/>
              <a:t>O </a:t>
            </a:r>
            <a:r>
              <a:rPr lang="pt-BR" sz="3200" b="1" dirty="0"/>
              <a:t>que é </a:t>
            </a:r>
            <a:r>
              <a:rPr lang="pt-BR" sz="3200" b="1" dirty="0" smtClean="0"/>
              <a:t>experimentação?</a:t>
            </a:r>
            <a:endParaRPr lang="pt-BR" sz="3200" b="1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24743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Art. 2º - O interessado em importar artigo regulamentado que trata o art. 1º deverá estar </a:t>
            </a:r>
            <a:r>
              <a:rPr lang="pt-BR" sz="2800" dirty="0">
                <a:solidFill>
                  <a:srgbClr val="FF0000"/>
                </a:solidFill>
              </a:rPr>
              <a:t>vinculado a uma instituição ou empresa </a:t>
            </a:r>
            <a:r>
              <a:rPr lang="pt-BR" sz="2800" dirty="0"/>
              <a:t>com atuação comprovada em atividades que envolvam pesquisa científica e experimentação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2º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45321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Art. 3º - A importação do artigo regulamento de que trata o art. 1º depende de </a:t>
            </a:r>
            <a:r>
              <a:rPr lang="pt-BR" sz="2800" dirty="0">
                <a:solidFill>
                  <a:srgbClr val="FF0000"/>
                </a:solidFill>
              </a:rPr>
              <a:t>prévia Permissão concedida pelo Departamento de Sanidade Vegetal - DSV</a:t>
            </a:r>
            <a:r>
              <a:rPr lang="pt-BR" sz="2800" dirty="0"/>
              <a:t> da Secretaria de Defesa Agropecuária - SDA.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3</a:t>
            </a:r>
            <a:r>
              <a:rPr lang="pt-BR" sz="3600" b="1" dirty="0" smtClean="0"/>
              <a:t>º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79786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060848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Art. 4º - O artigo regulamentado importado por meio desta Instrução Normativa deverá ser </a:t>
            </a:r>
            <a:r>
              <a:rPr lang="pt-BR" sz="2800" dirty="0">
                <a:solidFill>
                  <a:srgbClr val="FF0000"/>
                </a:solidFill>
              </a:rPr>
              <a:t>submetido a procedimento de quarentena em Estação Quarentenária credenciada pelo Mapa</a:t>
            </a:r>
            <a:r>
              <a:rPr lang="pt-BR" sz="2800" dirty="0"/>
              <a:t>, às custas do interessado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2267744" y="548680"/>
            <a:ext cx="16610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/>
              <a:t>Art. </a:t>
            </a:r>
            <a:r>
              <a:rPr lang="pt-BR" sz="3600" b="1" dirty="0" smtClean="0"/>
              <a:t>4º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658503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3">
      <a:dk1>
        <a:srgbClr val="33473C"/>
      </a:dk1>
      <a:lt1>
        <a:srgbClr val="33473C"/>
      </a:lt1>
      <a:dk2>
        <a:srgbClr val="455F51"/>
      </a:dk2>
      <a:lt2>
        <a:srgbClr val="455F51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ma do Office">
      <a:majorFont>
        <a:latin typeface="Calibri"/>
        <a:ea typeface="ヒラギノ角ゴ Pro W3"/>
        <a:cs typeface="ヒラギノ角ゴ Pro W3"/>
      </a:majorFont>
      <a:minorFont>
        <a:latin typeface="Calibri"/>
        <a:ea typeface="ヒラギノ角ゴ Pro W3"/>
        <a:cs typeface="ヒラギノ角ゴ Pro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2084</TotalTime>
  <Words>2351</Words>
  <Application>Microsoft Office PowerPoint</Application>
  <PresentationFormat>Apresentação na tela (4:3)</PresentationFormat>
  <Paragraphs>153</Paragraphs>
  <Slides>35</Slides>
  <Notes>35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1" baseType="lpstr">
      <vt:lpstr>MS PGothic</vt:lpstr>
      <vt:lpstr>Arial</vt:lpstr>
      <vt:lpstr>Calibri</vt:lpstr>
      <vt:lpstr>Times New Roman</vt:lpstr>
      <vt:lpstr>ヒラギノ角ゴ Pro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Ministerio da Agricultura Pecuaria e Abastecimento</dc:creator>
  <cp:keywords/>
  <dc:description/>
  <cp:lastModifiedBy>Marcus Vinicius Segurado Coelho</cp:lastModifiedBy>
  <cp:revision>152</cp:revision>
  <cp:lastPrinted>1601-01-01T00:00:00Z</cp:lastPrinted>
  <dcterms:created xsi:type="dcterms:W3CDTF">2015-12-04T13:55:13Z</dcterms:created>
  <dcterms:modified xsi:type="dcterms:W3CDTF">2017-02-21T13:35:10Z</dcterms:modified>
</cp:coreProperties>
</file>